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3243547" y="1970519"/>
                </a:moveTo>
                <a:lnTo>
                  <a:pt x="0" y="1970519"/>
                </a:lnTo>
                <a:lnTo>
                  <a:pt x="0" y="8509470"/>
                </a:lnTo>
                <a:lnTo>
                  <a:pt x="13243547" y="8509470"/>
                </a:lnTo>
                <a:lnTo>
                  <a:pt x="13243547" y="1970519"/>
                </a:lnTo>
                <a:close/>
              </a:path>
              <a:path w="18288000" h="10287000">
                <a:moveTo>
                  <a:pt x="18287988" y="8509457"/>
                </a:moveTo>
                <a:lnTo>
                  <a:pt x="13243560" y="8509457"/>
                </a:lnTo>
                <a:lnTo>
                  <a:pt x="13243560" y="10286987"/>
                </a:lnTo>
                <a:lnTo>
                  <a:pt x="18287988" y="10286987"/>
                </a:lnTo>
                <a:lnTo>
                  <a:pt x="18287988" y="8509457"/>
                </a:lnTo>
                <a:close/>
              </a:path>
              <a:path w="18288000" h="10287000">
                <a:moveTo>
                  <a:pt x="18287988" y="0"/>
                </a:moveTo>
                <a:lnTo>
                  <a:pt x="13243560" y="0"/>
                </a:lnTo>
                <a:lnTo>
                  <a:pt x="13243560" y="1971040"/>
                </a:lnTo>
                <a:lnTo>
                  <a:pt x="18287988" y="1971040"/>
                </a:lnTo>
                <a:lnTo>
                  <a:pt x="18287988" y="0"/>
                </a:lnTo>
                <a:close/>
              </a:path>
            </a:pathLst>
          </a:custGeom>
          <a:solidFill>
            <a:srgbClr val="727272">
              <a:alpha val="9799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41950" y="3183661"/>
            <a:ext cx="6075997" cy="40481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66974" y="3869475"/>
            <a:ext cx="7188834" cy="2294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436000" y="632534"/>
            <a:ext cx="7781925" cy="9654540"/>
          </a:xfrm>
          <a:custGeom>
            <a:avLst/>
            <a:gdLst/>
            <a:ahLst/>
            <a:cxnLst/>
            <a:rect l="l" t="t" r="r" b="b"/>
            <a:pathLst>
              <a:path w="7781925" h="9654540">
                <a:moveTo>
                  <a:pt x="0" y="9654465"/>
                </a:moveTo>
                <a:lnTo>
                  <a:pt x="7781925" y="9654465"/>
                </a:lnTo>
                <a:lnTo>
                  <a:pt x="7781925" y="0"/>
                </a:lnTo>
                <a:lnTo>
                  <a:pt x="0" y="0"/>
                </a:lnTo>
                <a:lnTo>
                  <a:pt x="0" y="9654465"/>
                </a:lnTo>
                <a:close/>
              </a:path>
            </a:pathLst>
          </a:custGeom>
          <a:solidFill>
            <a:srgbClr val="000000">
              <a:alpha val="470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9576" y="632536"/>
            <a:ext cx="5105399" cy="33146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29812" y="9523709"/>
            <a:ext cx="1638299" cy="60007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98724" y="6315341"/>
            <a:ext cx="76200" cy="762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98724" y="6629666"/>
            <a:ext cx="76200" cy="7620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98724" y="6943991"/>
            <a:ext cx="76200" cy="7620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98724" y="7258316"/>
            <a:ext cx="76200" cy="762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40889" y="1518563"/>
            <a:ext cx="4800600" cy="7743825"/>
          </a:xfrm>
          <a:custGeom>
            <a:avLst/>
            <a:gdLst/>
            <a:ahLst/>
            <a:cxnLst/>
            <a:rect l="l" t="t" r="r" b="b"/>
            <a:pathLst>
              <a:path w="4800600" h="7743825">
                <a:moveTo>
                  <a:pt x="4800600" y="0"/>
                </a:moveTo>
                <a:lnTo>
                  <a:pt x="0" y="0"/>
                </a:lnTo>
                <a:lnTo>
                  <a:pt x="0" y="7743825"/>
                </a:lnTo>
                <a:lnTo>
                  <a:pt x="4800600" y="7743825"/>
                </a:lnTo>
                <a:lnTo>
                  <a:pt x="4800600" y="0"/>
                </a:lnTo>
                <a:close/>
              </a:path>
            </a:pathLst>
          </a:custGeom>
          <a:solidFill>
            <a:srgbClr val="000000">
              <a:alpha val="470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4823" y="272906"/>
            <a:ext cx="11694210" cy="11472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4871" y="1977263"/>
            <a:ext cx="12177395" cy="505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hyperlink" Target="http://www.worldcargopacific.com/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image" Target="../media/image15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1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16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Relationship Id="rId6" Type="http://schemas.openxmlformats.org/officeDocument/2006/relationships/image" Target="../media/image28.jpg"/><Relationship Id="rId7" Type="http://schemas.openxmlformats.org/officeDocument/2006/relationships/image" Target="../media/image29.jpg"/><Relationship Id="rId8" Type="http://schemas.openxmlformats.org/officeDocument/2006/relationships/image" Target="../media/image30.png"/><Relationship Id="rId9" Type="http://schemas.openxmlformats.org/officeDocument/2006/relationships/image" Target="../media/image31.jpg"/><Relationship Id="rId10" Type="http://schemas.openxmlformats.org/officeDocument/2006/relationships/image" Target="../media/image3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446016" y="6246960"/>
            <a:ext cx="13839825" cy="3476625"/>
          </a:xfrm>
          <a:custGeom>
            <a:avLst/>
            <a:gdLst/>
            <a:ahLst/>
            <a:cxnLst/>
            <a:rect l="l" t="t" r="r" b="b"/>
            <a:pathLst>
              <a:path w="13839825" h="3476625">
                <a:moveTo>
                  <a:pt x="13839825" y="0"/>
                </a:moveTo>
                <a:lnTo>
                  <a:pt x="0" y="0"/>
                </a:lnTo>
                <a:lnTo>
                  <a:pt x="0" y="3476625"/>
                </a:lnTo>
                <a:lnTo>
                  <a:pt x="13839825" y="3476625"/>
                </a:lnTo>
                <a:lnTo>
                  <a:pt x="13839825" y="0"/>
                </a:lnTo>
                <a:close/>
              </a:path>
            </a:pathLst>
          </a:custGeom>
          <a:solidFill>
            <a:srgbClr val="000000">
              <a:alpha val="470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6975709" y="5997194"/>
            <a:ext cx="1171575" cy="133350"/>
          </a:xfrm>
          <a:custGeom>
            <a:avLst/>
            <a:gdLst/>
            <a:ahLst/>
            <a:cxnLst/>
            <a:rect l="l" t="t" r="r" b="b"/>
            <a:pathLst>
              <a:path w="1171575" h="133350">
                <a:moveTo>
                  <a:pt x="1171575" y="0"/>
                </a:moveTo>
                <a:lnTo>
                  <a:pt x="0" y="0"/>
                </a:lnTo>
                <a:lnTo>
                  <a:pt x="0" y="133350"/>
                </a:lnTo>
                <a:lnTo>
                  <a:pt x="1171575" y="133350"/>
                </a:lnTo>
                <a:lnTo>
                  <a:pt x="1171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6173" y="1028700"/>
            <a:ext cx="7867649" cy="390524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693733"/>
            <a:ext cx="4543425" cy="458152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127976" y="4729429"/>
            <a:ext cx="5314315" cy="91313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2330"/>
              </a:lnSpc>
              <a:spcBef>
                <a:spcPts val="185"/>
              </a:spcBef>
            </a:pPr>
            <a:r>
              <a:rPr dirty="0" sz="1950" spc="-95">
                <a:latin typeface="Arial Black"/>
                <a:cs typeface="Arial Black"/>
              </a:rPr>
              <a:t>Il</a:t>
            </a:r>
            <a:r>
              <a:rPr dirty="0" sz="1950" spc="-130">
                <a:latin typeface="Arial Black"/>
                <a:cs typeface="Arial Black"/>
              </a:rPr>
              <a:t> </a:t>
            </a:r>
            <a:r>
              <a:rPr dirty="0" sz="1950" spc="-50">
                <a:latin typeface="Arial Black"/>
                <a:cs typeface="Arial Black"/>
              </a:rPr>
              <a:t>tuo</a:t>
            </a:r>
            <a:r>
              <a:rPr dirty="0" sz="1950" spc="-130">
                <a:latin typeface="Arial Black"/>
                <a:cs typeface="Arial Black"/>
              </a:rPr>
              <a:t> </a:t>
            </a:r>
            <a:r>
              <a:rPr dirty="0" sz="1950" spc="-110">
                <a:latin typeface="Arial Black"/>
                <a:cs typeface="Arial Black"/>
              </a:rPr>
              <a:t>consulente</a:t>
            </a:r>
            <a:r>
              <a:rPr dirty="0" sz="1950" spc="-130">
                <a:latin typeface="Arial Black"/>
                <a:cs typeface="Arial Black"/>
              </a:rPr>
              <a:t> </a:t>
            </a:r>
            <a:r>
              <a:rPr dirty="0" sz="1950" spc="-75">
                <a:latin typeface="Arial Black"/>
                <a:cs typeface="Arial Black"/>
              </a:rPr>
              <a:t>per</a:t>
            </a:r>
            <a:r>
              <a:rPr dirty="0" sz="1950" spc="-130">
                <a:latin typeface="Arial Black"/>
                <a:cs typeface="Arial Black"/>
              </a:rPr>
              <a:t> </a:t>
            </a:r>
            <a:r>
              <a:rPr dirty="0" sz="1950" spc="-70">
                <a:latin typeface="Arial Black"/>
                <a:cs typeface="Arial Black"/>
              </a:rPr>
              <a:t>il</a:t>
            </a:r>
            <a:r>
              <a:rPr dirty="0" sz="1950" spc="-130">
                <a:latin typeface="Arial Black"/>
                <a:cs typeface="Arial Black"/>
              </a:rPr>
              <a:t> </a:t>
            </a:r>
            <a:r>
              <a:rPr dirty="0" sz="1950" spc="-10">
                <a:latin typeface="Arial Black"/>
                <a:cs typeface="Arial Black"/>
              </a:rPr>
              <a:t>trasporto </a:t>
            </a:r>
            <a:r>
              <a:rPr dirty="0" sz="1950" spc="-110">
                <a:latin typeface="Arial Black"/>
                <a:cs typeface="Arial Black"/>
              </a:rPr>
              <a:t>personalizzato</a:t>
            </a:r>
            <a:r>
              <a:rPr dirty="0" sz="1950" spc="-114">
                <a:latin typeface="Arial Black"/>
                <a:cs typeface="Arial Black"/>
              </a:rPr>
              <a:t> </a:t>
            </a:r>
            <a:r>
              <a:rPr dirty="0" sz="1950" spc="-165">
                <a:latin typeface="Arial Black"/>
                <a:cs typeface="Arial Black"/>
              </a:rPr>
              <a:t>e</a:t>
            </a:r>
            <a:r>
              <a:rPr dirty="0" sz="1950" spc="-110">
                <a:latin typeface="Arial Black"/>
                <a:cs typeface="Arial Black"/>
              </a:rPr>
              <a:t> </a:t>
            </a:r>
            <a:r>
              <a:rPr dirty="0" sz="1950" spc="-80">
                <a:latin typeface="Arial Black"/>
                <a:cs typeface="Arial Black"/>
              </a:rPr>
              <a:t>internazionale</a:t>
            </a:r>
            <a:r>
              <a:rPr dirty="0" sz="1950" spc="-110">
                <a:latin typeface="Arial Black"/>
                <a:cs typeface="Arial Black"/>
              </a:rPr>
              <a:t> </a:t>
            </a:r>
            <a:r>
              <a:rPr dirty="0" sz="1950" spc="-75">
                <a:latin typeface="Arial Black"/>
                <a:cs typeface="Arial Black"/>
              </a:rPr>
              <a:t>per</a:t>
            </a:r>
            <a:r>
              <a:rPr dirty="0" sz="1950" spc="-110">
                <a:latin typeface="Arial Black"/>
                <a:cs typeface="Arial Black"/>
              </a:rPr>
              <a:t> </a:t>
            </a:r>
            <a:r>
              <a:rPr dirty="0" sz="1950" spc="-114">
                <a:latin typeface="Arial Black"/>
                <a:cs typeface="Arial Black"/>
              </a:rPr>
              <a:t>le</a:t>
            </a:r>
            <a:r>
              <a:rPr dirty="0" sz="1950" spc="-110">
                <a:latin typeface="Arial Black"/>
                <a:cs typeface="Arial Black"/>
              </a:rPr>
              <a:t> </a:t>
            </a:r>
            <a:r>
              <a:rPr dirty="0" sz="1950" spc="-65">
                <a:latin typeface="Arial Black"/>
                <a:cs typeface="Arial Black"/>
              </a:rPr>
              <a:t>isole </a:t>
            </a:r>
            <a:r>
              <a:rPr dirty="0" sz="1950" spc="-105">
                <a:latin typeface="Arial Black"/>
                <a:cs typeface="Arial Black"/>
              </a:rPr>
              <a:t>del</a:t>
            </a:r>
            <a:r>
              <a:rPr dirty="0" sz="1950" spc="-135">
                <a:latin typeface="Arial Black"/>
                <a:cs typeface="Arial Black"/>
              </a:rPr>
              <a:t> </a:t>
            </a:r>
            <a:r>
              <a:rPr dirty="0" sz="1950" spc="-40">
                <a:latin typeface="Arial Black"/>
                <a:cs typeface="Arial Black"/>
              </a:rPr>
              <a:t>Pacifico.</a:t>
            </a:r>
            <a:endParaRPr sz="195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5460890" y="5875608"/>
            <a:ext cx="1424305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0">
                <a:latin typeface="Arial Black"/>
                <a:cs typeface="Arial Black"/>
              </a:rPr>
              <a:t>Contatto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330340" y="6579358"/>
            <a:ext cx="4476115" cy="1099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dirty="0" sz="1800" spc="-20">
                <a:latin typeface="Arial Black"/>
                <a:cs typeface="Arial Black"/>
              </a:rPr>
              <a:t>Agenzia</a:t>
            </a:r>
            <a:r>
              <a:rPr dirty="0" sz="1800" spc="-110">
                <a:latin typeface="Arial Black"/>
                <a:cs typeface="Arial Black"/>
              </a:rPr>
              <a:t> </a:t>
            </a:r>
            <a:r>
              <a:rPr dirty="0" sz="1800" spc="-10">
                <a:latin typeface="Arial Black"/>
                <a:cs typeface="Arial Black"/>
              </a:rPr>
              <a:t>Neozelandese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ts val="2100"/>
              </a:lnSpc>
            </a:pPr>
            <a:r>
              <a:rPr dirty="0" sz="1800" spc="110">
                <a:latin typeface="Arial"/>
                <a:cs typeface="Arial"/>
              </a:rPr>
              <a:t>Téléphone: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+64</a:t>
            </a:r>
            <a:r>
              <a:rPr dirty="0" sz="1800" spc="1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9</a:t>
            </a:r>
            <a:r>
              <a:rPr dirty="0" sz="1800" spc="155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972</a:t>
            </a:r>
            <a:r>
              <a:rPr dirty="0" sz="1800" spc="155">
                <a:latin typeface="Arial"/>
                <a:cs typeface="Arial"/>
              </a:rPr>
              <a:t> </a:t>
            </a:r>
            <a:r>
              <a:rPr dirty="0" sz="1800" spc="65">
                <a:latin typeface="Arial"/>
                <a:cs typeface="Arial"/>
              </a:rPr>
              <a:t>0460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2100"/>
              </a:lnSpc>
              <a:spcBef>
                <a:spcPts val="90"/>
              </a:spcBef>
            </a:pPr>
            <a:r>
              <a:rPr dirty="0" sz="1800" spc="114">
                <a:latin typeface="Arial"/>
                <a:cs typeface="Arial"/>
              </a:rPr>
              <a:t>16/203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 spc="135">
                <a:latin typeface="Arial"/>
                <a:cs typeface="Arial"/>
              </a:rPr>
              <a:t>Kirkbride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Road,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 spc="110">
                <a:latin typeface="Arial"/>
                <a:cs typeface="Arial"/>
              </a:rPr>
              <a:t>Auckland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 spc="65">
                <a:latin typeface="Arial"/>
                <a:cs typeface="Arial"/>
              </a:rPr>
              <a:t>2150 </a:t>
            </a:r>
            <a:r>
              <a:rPr dirty="0" sz="1800" spc="105">
                <a:latin typeface="Arial"/>
                <a:cs typeface="Arial"/>
              </a:rPr>
              <a:t>New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 spc="90">
                <a:latin typeface="Arial"/>
                <a:cs typeface="Arial"/>
              </a:rPr>
              <a:t>Zealand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1935574" y="6579358"/>
            <a:ext cx="5514975" cy="1099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dirty="0" sz="1800" spc="-20">
                <a:latin typeface="Arial Black"/>
                <a:cs typeface="Arial Black"/>
              </a:rPr>
              <a:t>Agenzia</a:t>
            </a:r>
            <a:r>
              <a:rPr dirty="0" sz="1800" spc="-50">
                <a:latin typeface="Arial Black"/>
                <a:cs typeface="Arial Black"/>
              </a:rPr>
              <a:t> </a:t>
            </a:r>
            <a:r>
              <a:rPr dirty="0" sz="1800">
                <a:latin typeface="Arial Black"/>
                <a:cs typeface="Arial Black"/>
              </a:rPr>
              <a:t>di</a:t>
            </a:r>
            <a:r>
              <a:rPr dirty="0" sz="1800" spc="-50">
                <a:latin typeface="Arial Black"/>
                <a:cs typeface="Arial Black"/>
              </a:rPr>
              <a:t> </a:t>
            </a:r>
            <a:r>
              <a:rPr dirty="0" sz="1800" spc="-10">
                <a:latin typeface="Arial Black"/>
                <a:cs typeface="Arial Black"/>
              </a:rPr>
              <a:t>Tahiti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ts val="2100"/>
              </a:lnSpc>
            </a:pPr>
            <a:r>
              <a:rPr dirty="0" sz="1800" spc="114">
                <a:latin typeface="Arial"/>
                <a:cs typeface="Arial"/>
              </a:rPr>
              <a:t>Téléphone</a:t>
            </a:r>
            <a:r>
              <a:rPr dirty="0" sz="1800" spc="1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:</a:t>
            </a:r>
            <a:r>
              <a:rPr dirty="0" sz="1800" spc="145">
                <a:latin typeface="Arial"/>
                <a:cs typeface="Arial"/>
              </a:rPr>
              <a:t> </a:t>
            </a:r>
            <a:r>
              <a:rPr dirty="0" sz="1800" spc="70">
                <a:latin typeface="Arial"/>
                <a:cs typeface="Arial"/>
              </a:rPr>
              <a:t>+689</a:t>
            </a:r>
            <a:r>
              <a:rPr dirty="0" sz="1800" spc="145">
                <a:latin typeface="Arial"/>
                <a:cs typeface="Arial"/>
              </a:rPr>
              <a:t> </a:t>
            </a:r>
            <a:r>
              <a:rPr dirty="0" sz="1800" spc="65">
                <a:latin typeface="Arial"/>
                <a:cs typeface="Arial"/>
              </a:rPr>
              <a:t>40</a:t>
            </a:r>
            <a:r>
              <a:rPr dirty="0" sz="1800" spc="145">
                <a:latin typeface="Arial"/>
                <a:cs typeface="Arial"/>
              </a:rPr>
              <a:t> </a:t>
            </a:r>
            <a:r>
              <a:rPr dirty="0" sz="1800" spc="65">
                <a:latin typeface="Arial"/>
                <a:cs typeface="Arial"/>
              </a:rPr>
              <a:t>42</a:t>
            </a:r>
            <a:r>
              <a:rPr dirty="0" sz="1800" spc="145">
                <a:latin typeface="Arial"/>
                <a:cs typeface="Arial"/>
              </a:rPr>
              <a:t> </a:t>
            </a:r>
            <a:r>
              <a:rPr dirty="0" sz="1800" spc="65">
                <a:latin typeface="Arial"/>
                <a:cs typeface="Arial"/>
              </a:rPr>
              <a:t>99</a:t>
            </a:r>
            <a:r>
              <a:rPr dirty="0" sz="1800" spc="145">
                <a:latin typeface="Arial"/>
                <a:cs typeface="Arial"/>
              </a:rPr>
              <a:t> </a:t>
            </a:r>
            <a:r>
              <a:rPr dirty="0" sz="1800" spc="30">
                <a:latin typeface="Arial"/>
                <a:cs typeface="Arial"/>
              </a:rPr>
              <a:t>60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2100"/>
              </a:lnSpc>
              <a:spcBef>
                <a:spcPts val="90"/>
              </a:spcBef>
            </a:pPr>
            <a:r>
              <a:rPr dirty="0" sz="1800" spc="65">
                <a:latin typeface="Arial"/>
                <a:cs typeface="Arial"/>
              </a:rPr>
              <a:t>15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 spc="135">
                <a:latin typeface="Arial"/>
                <a:cs typeface="Arial"/>
              </a:rPr>
              <a:t>rue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 spc="145">
                <a:latin typeface="Arial"/>
                <a:cs typeface="Arial"/>
              </a:rPr>
              <a:t>du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 spc="110">
                <a:latin typeface="Arial"/>
                <a:cs typeface="Arial"/>
              </a:rPr>
              <a:t>Dr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Cassiau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B.P.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 spc="90">
                <a:latin typeface="Arial"/>
                <a:cs typeface="Arial"/>
              </a:rPr>
              <a:t>44361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 spc="90">
                <a:latin typeface="Arial"/>
                <a:cs typeface="Arial"/>
              </a:rPr>
              <a:t>Papeete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 spc="100">
                <a:latin typeface="Arial"/>
                <a:cs typeface="Arial"/>
              </a:rPr>
              <a:t>Tahiti </a:t>
            </a:r>
            <a:r>
              <a:rPr dirty="0" sz="1800" spc="90">
                <a:latin typeface="Arial"/>
                <a:cs typeface="Arial"/>
              </a:rPr>
              <a:t>Polynésie</a:t>
            </a:r>
            <a:r>
              <a:rPr dirty="0" sz="1800" spc="170">
                <a:latin typeface="Arial"/>
                <a:cs typeface="Arial"/>
              </a:rPr>
              <a:t> </a:t>
            </a:r>
            <a:r>
              <a:rPr dirty="0" sz="1800" spc="70">
                <a:latin typeface="Arial"/>
                <a:cs typeface="Arial"/>
              </a:rPr>
              <a:t>Française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330340" y="8658165"/>
            <a:ext cx="4163060" cy="725805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23495">
              <a:lnSpc>
                <a:spcPct val="100000"/>
              </a:lnSpc>
              <a:spcBef>
                <a:spcPts val="695"/>
              </a:spcBef>
            </a:pPr>
            <a:r>
              <a:rPr dirty="0" sz="1800" spc="-125">
                <a:latin typeface="Arial Black"/>
                <a:cs typeface="Arial Black"/>
              </a:rPr>
              <a:t>Sito</a:t>
            </a:r>
            <a:r>
              <a:rPr dirty="0" sz="1800" spc="-120">
                <a:latin typeface="Arial Black"/>
                <a:cs typeface="Arial Black"/>
              </a:rPr>
              <a:t> </a:t>
            </a:r>
            <a:r>
              <a:rPr dirty="0" sz="1800" spc="-25">
                <a:latin typeface="Arial Black"/>
                <a:cs typeface="Arial Black"/>
              </a:rPr>
              <a:t>web</a:t>
            </a:r>
            <a:endParaRPr sz="1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dirty="0" sz="1800" spc="135">
                <a:latin typeface="Arial"/>
                <a:cs typeface="Arial"/>
              </a:rPr>
              <a:t>https://</a:t>
            </a:r>
            <a:r>
              <a:rPr dirty="0" sz="1800" spc="135">
                <a:latin typeface="Arial"/>
                <a:cs typeface="Arial"/>
                <a:hlinkClick r:id="rId4"/>
              </a:rPr>
              <a:t>www.worldcargopacific.com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303156" y="6148336"/>
            <a:ext cx="2456815" cy="1282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800" spc="65">
                <a:latin typeface="Arial"/>
                <a:cs typeface="Arial"/>
              </a:rPr>
              <a:t>Trasporto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105">
                <a:latin typeface="Arial"/>
                <a:cs typeface="Arial"/>
              </a:rPr>
              <a:t>marittimo </a:t>
            </a:r>
            <a:r>
              <a:rPr dirty="0" sz="1800" spc="65">
                <a:latin typeface="Arial"/>
                <a:cs typeface="Arial"/>
              </a:rPr>
              <a:t>Trasporto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40">
                <a:latin typeface="Arial"/>
                <a:cs typeface="Arial"/>
              </a:rPr>
              <a:t>aereo </a:t>
            </a:r>
            <a:r>
              <a:rPr dirty="0" sz="1800" spc="55">
                <a:latin typeface="Arial"/>
                <a:cs typeface="Arial"/>
              </a:rPr>
              <a:t>Consolidamento </a:t>
            </a:r>
            <a:r>
              <a:rPr dirty="0" sz="1800">
                <a:latin typeface="Arial"/>
                <a:cs typeface="Arial"/>
              </a:rPr>
              <a:t>Specialista</a:t>
            </a:r>
            <a:r>
              <a:rPr dirty="0" sz="1800" spc="114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del</a:t>
            </a:r>
            <a:r>
              <a:rPr dirty="0" sz="1800" spc="1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Pacifico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914565" y="2376436"/>
            <a:ext cx="5965825" cy="3482975"/>
          </a:xfrm>
          <a:prstGeom prst="rect">
            <a:avLst/>
          </a:prstGeom>
        </p:spPr>
        <p:txBody>
          <a:bodyPr wrap="square" lIns="0" tIns="527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14"/>
              </a:spcBef>
            </a:pPr>
            <a:r>
              <a:rPr dirty="0" sz="1800" spc="-210">
                <a:latin typeface="Arial Black"/>
                <a:cs typeface="Arial Black"/>
              </a:rPr>
              <a:t>SERVIZI</a:t>
            </a:r>
            <a:r>
              <a:rPr dirty="0" sz="1800" spc="-65">
                <a:latin typeface="Arial Black"/>
                <a:cs typeface="Arial Black"/>
              </a:rPr>
              <a:t> </a:t>
            </a:r>
            <a:r>
              <a:rPr dirty="0" sz="1800" spc="-90">
                <a:latin typeface="Arial Black"/>
                <a:cs typeface="Arial Black"/>
              </a:rPr>
              <a:t>DI</a:t>
            </a:r>
            <a:r>
              <a:rPr dirty="0" sz="1800" spc="-65">
                <a:latin typeface="Arial Black"/>
                <a:cs typeface="Arial Black"/>
              </a:rPr>
              <a:t> </a:t>
            </a:r>
            <a:r>
              <a:rPr dirty="0" sz="1800" spc="-165">
                <a:latin typeface="Arial Black"/>
                <a:cs typeface="Arial Black"/>
              </a:rPr>
              <a:t>SPEDIZIONE</a:t>
            </a:r>
            <a:r>
              <a:rPr dirty="0" sz="1800" spc="-65">
                <a:latin typeface="Arial Black"/>
                <a:cs typeface="Arial Black"/>
              </a:rPr>
              <a:t> </a:t>
            </a:r>
            <a:r>
              <a:rPr dirty="0" sz="1800" spc="-155">
                <a:latin typeface="Arial Black"/>
                <a:cs typeface="Arial Black"/>
              </a:rPr>
              <a:t>INTERNAZIONALE</a:t>
            </a:r>
            <a:r>
              <a:rPr dirty="0" sz="1800" spc="-65">
                <a:latin typeface="Arial Black"/>
                <a:cs typeface="Arial Black"/>
              </a:rPr>
              <a:t> </a:t>
            </a:r>
            <a:r>
              <a:rPr dirty="0" sz="1800" spc="-25">
                <a:latin typeface="Arial Black"/>
                <a:cs typeface="Arial Black"/>
              </a:rPr>
              <a:t>DEL</a:t>
            </a:r>
            <a:endParaRPr sz="1800">
              <a:latin typeface="Arial Black"/>
              <a:cs typeface="Arial Black"/>
            </a:endParaRPr>
          </a:p>
          <a:p>
            <a:pPr marL="12700" marR="50165">
              <a:lnSpc>
                <a:spcPct val="114599"/>
              </a:lnSpc>
            </a:pPr>
            <a:r>
              <a:rPr dirty="0" sz="1800" spc="-180">
                <a:latin typeface="Arial Black"/>
                <a:cs typeface="Arial Black"/>
              </a:rPr>
              <a:t>CARICO</a:t>
            </a:r>
            <a:r>
              <a:rPr dirty="0" sz="1800" spc="-70">
                <a:latin typeface="Arial Black"/>
                <a:cs typeface="Arial Black"/>
              </a:rPr>
              <a:t> </a:t>
            </a:r>
            <a:r>
              <a:rPr dirty="0" sz="1800" spc="-50">
                <a:latin typeface="Arial Black"/>
                <a:cs typeface="Arial Black"/>
              </a:rPr>
              <a:t>World</a:t>
            </a:r>
            <a:r>
              <a:rPr dirty="0" sz="1800" spc="-70">
                <a:latin typeface="Arial Black"/>
                <a:cs typeface="Arial Black"/>
              </a:rPr>
              <a:t> </a:t>
            </a:r>
            <a:r>
              <a:rPr dirty="0" sz="1800" spc="-125">
                <a:latin typeface="Arial Black"/>
                <a:cs typeface="Arial Black"/>
              </a:rPr>
              <a:t>Cargo</a:t>
            </a:r>
            <a:r>
              <a:rPr dirty="0" sz="1800" spc="-70">
                <a:latin typeface="Arial Black"/>
                <a:cs typeface="Arial Black"/>
              </a:rPr>
              <a:t> </a:t>
            </a:r>
            <a:r>
              <a:rPr dirty="0" sz="1800" spc="-135">
                <a:latin typeface="Arial Black"/>
                <a:cs typeface="Arial Black"/>
              </a:rPr>
              <a:t>Pacific</a:t>
            </a:r>
            <a:r>
              <a:rPr dirty="0" sz="1800" spc="-70">
                <a:latin typeface="Arial Black"/>
                <a:cs typeface="Arial Black"/>
              </a:rPr>
              <a:t> </a:t>
            </a:r>
            <a:r>
              <a:rPr dirty="0" sz="1800" spc="-135">
                <a:latin typeface="Arial Black"/>
                <a:cs typeface="Arial Black"/>
              </a:rPr>
              <a:t>(WCP)</a:t>
            </a:r>
            <a:r>
              <a:rPr dirty="0" sz="1800" spc="-65">
                <a:latin typeface="Arial Black"/>
                <a:cs typeface="Arial Black"/>
              </a:rPr>
              <a:t> </a:t>
            </a:r>
            <a:r>
              <a:rPr dirty="0" sz="1800">
                <a:latin typeface="Arial"/>
                <a:cs typeface="Arial"/>
              </a:rPr>
              <a:t>è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il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90">
                <a:latin typeface="Arial"/>
                <a:cs typeface="Arial"/>
              </a:rPr>
              <a:t>tuo</a:t>
            </a:r>
            <a:r>
              <a:rPr dirty="0" sz="1800" spc="500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consulente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50">
                <a:latin typeface="Arial"/>
                <a:cs typeface="Arial"/>
              </a:rPr>
              <a:t>personalizzato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65">
                <a:latin typeface="Arial"/>
                <a:cs typeface="Arial"/>
              </a:rPr>
              <a:t>internazionale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85">
                <a:latin typeface="Arial"/>
                <a:cs typeface="Arial"/>
              </a:rPr>
              <a:t>per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isole </a:t>
            </a:r>
            <a:r>
              <a:rPr dirty="0" sz="1800" spc="60">
                <a:latin typeface="Arial"/>
                <a:cs typeface="Arial"/>
              </a:rPr>
              <a:t>del</a:t>
            </a:r>
            <a:r>
              <a:rPr dirty="0" sz="1800" spc="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Pacifico.</a:t>
            </a:r>
            <a:r>
              <a:rPr dirty="0" sz="1800" spc="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Siamo</a:t>
            </a:r>
            <a:r>
              <a:rPr dirty="0" sz="1800" spc="90">
                <a:latin typeface="Arial"/>
                <a:cs typeface="Arial"/>
              </a:rPr>
              <a:t> </a:t>
            </a:r>
            <a:r>
              <a:rPr dirty="0" sz="1800" spc="75">
                <a:latin typeface="Arial"/>
                <a:cs typeface="Arial"/>
              </a:rPr>
              <a:t>una</a:t>
            </a:r>
            <a:r>
              <a:rPr dirty="0" sz="1800" spc="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giovane</a:t>
            </a:r>
            <a:r>
              <a:rPr dirty="0" sz="1800" spc="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90">
                <a:latin typeface="Arial"/>
                <a:cs typeface="Arial"/>
              </a:rPr>
              <a:t> </a:t>
            </a:r>
            <a:r>
              <a:rPr dirty="0" sz="1800" spc="65">
                <a:latin typeface="Arial"/>
                <a:cs typeface="Arial"/>
              </a:rPr>
              <a:t>dinamica</a:t>
            </a:r>
            <a:r>
              <a:rPr dirty="0" sz="1800" spc="9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azienda</a:t>
            </a:r>
            <a:r>
              <a:rPr dirty="0" sz="1800" spc="5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che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 spc="95">
                <a:latin typeface="Arial"/>
                <a:cs typeface="Arial"/>
              </a:rPr>
              <a:t>offre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 spc="105">
                <a:latin typeface="Arial"/>
                <a:cs typeface="Arial"/>
              </a:rPr>
              <a:t>un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servizio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 spc="50">
                <a:latin typeface="Arial"/>
                <a:cs typeface="Arial"/>
              </a:rPr>
              <a:t>personalizzato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 spc="50">
                <a:latin typeface="Arial"/>
                <a:cs typeface="Arial"/>
              </a:rPr>
              <a:t>professionale</a:t>
            </a:r>
            <a:r>
              <a:rPr dirty="0" sz="1800" spc="500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nel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70">
                <a:latin typeface="Arial"/>
                <a:cs typeface="Arial"/>
              </a:rPr>
              <a:t>campo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50">
                <a:latin typeface="Arial"/>
                <a:cs typeface="Arial"/>
              </a:rPr>
              <a:t>della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50">
                <a:latin typeface="Arial"/>
                <a:cs typeface="Arial"/>
              </a:rPr>
              <a:t>spedizione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65">
                <a:latin typeface="Arial"/>
                <a:cs typeface="Arial"/>
              </a:rPr>
              <a:t>internazionale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di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45">
                <a:latin typeface="Arial"/>
                <a:cs typeface="Arial"/>
              </a:rPr>
              <a:t>merci.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14599"/>
              </a:lnSpc>
            </a:pPr>
            <a:r>
              <a:rPr dirty="0" sz="1800">
                <a:latin typeface="Arial"/>
                <a:cs typeface="Arial"/>
              </a:rPr>
              <a:t>Siamo</a:t>
            </a:r>
            <a:r>
              <a:rPr dirty="0" sz="1800" spc="1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specializzati</a:t>
            </a:r>
            <a:r>
              <a:rPr dirty="0" sz="1800" spc="130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nei</a:t>
            </a:r>
            <a:r>
              <a:rPr dirty="0" sz="1800" spc="1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servizi</a:t>
            </a:r>
            <a:r>
              <a:rPr dirty="0" sz="1800" spc="130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di</a:t>
            </a:r>
            <a:r>
              <a:rPr dirty="0" sz="1800" spc="130">
                <a:latin typeface="Arial"/>
                <a:cs typeface="Arial"/>
              </a:rPr>
              <a:t> </a:t>
            </a:r>
            <a:r>
              <a:rPr dirty="0" sz="1800" spc="75">
                <a:latin typeface="Arial"/>
                <a:cs typeface="Arial"/>
              </a:rPr>
              <a:t>consolidamento</a:t>
            </a:r>
            <a:r>
              <a:rPr dirty="0" sz="1800" spc="125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in </a:t>
            </a:r>
            <a:r>
              <a:rPr dirty="0" sz="1800" spc="125">
                <a:latin typeface="Arial"/>
                <a:cs typeface="Arial"/>
              </a:rPr>
              <a:t>tutto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il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 spc="114">
                <a:latin typeface="Arial"/>
                <a:cs typeface="Arial"/>
              </a:rPr>
              <a:t>mondo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verso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isole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del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Pacifico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come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 spc="65">
                <a:latin typeface="Arial"/>
                <a:cs typeface="Arial"/>
              </a:rPr>
              <a:t>mercato </a:t>
            </a:r>
            <a:r>
              <a:rPr dirty="0" sz="1800" spc="80">
                <a:latin typeface="Arial"/>
                <a:cs typeface="Arial"/>
              </a:rPr>
              <a:t>di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nicchia;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allo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stesso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tempo,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ci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 spc="65">
                <a:latin typeface="Arial"/>
                <a:cs typeface="Arial"/>
              </a:rPr>
              <a:t>occupiamo </a:t>
            </a:r>
            <a:r>
              <a:rPr dirty="0" sz="1800" spc="80">
                <a:latin typeface="Arial"/>
                <a:cs typeface="Arial"/>
              </a:rPr>
              <a:t>di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 spc="110">
                <a:latin typeface="Arial"/>
                <a:cs typeface="Arial"/>
              </a:rPr>
              <a:t>tutte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le </a:t>
            </a:r>
            <a:r>
              <a:rPr dirty="0" sz="1800" spc="55">
                <a:latin typeface="Arial"/>
                <a:cs typeface="Arial"/>
              </a:rPr>
              <a:t>spedizioni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65">
                <a:latin typeface="Arial"/>
                <a:cs typeface="Arial"/>
              </a:rPr>
              <a:t>commerciali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in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125">
                <a:latin typeface="Arial"/>
                <a:cs typeface="Arial"/>
              </a:rPr>
              <a:t>tutto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il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114">
                <a:latin typeface="Arial"/>
                <a:cs typeface="Arial"/>
              </a:rPr>
              <a:t>mondo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90">
                <a:latin typeface="Arial"/>
                <a:cs typeface="Arial"/>
              </a:rPr>
              <a:t>da/per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la </a:t>
            </a:r>
            <a:r>
              <a:rPr dirty="0" sz="1800" spc="55">
                <a:latin typeface="Arial"/>
                <a:cs typeface="Arial"/>
              </a:rPr>
              <a:t>Nuova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Zelanda.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914565" y="908481"/>
            <a:ext cx="405257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30"/>
              <a:t>AZIENDA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194293" y="1229792"/>
            <a:ext cx="994410" cy="7827645"/>
          </a:xfrm>
          <a:prstGeom prst="rect">
            <a:avLst/>
          </a:prstGeom>
        </p:spPr>
        <p:txBody>
          <a:bodyPr wrap="square" lIns="0" tIns="61594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5600" spc="-675">
                <a:latin typeface="Arial Black"/>
                <a:cs typeface="Arial Black"/>
              </a:rPr>
              <a:t>SPECIALISTA</a:t>
            </a:r>
            <a:r>
              <a:rPr dirty="0" sz="5600" spc="-415">
                <a:latin typeface="Arial Black"/>
                <a:cs typeface="Arial Black"/>
              </a:rPr>
              <a:t> </a:t>
            </a:r>
            <a:r>
              <a:rPr dirty="0" sz="5600" spc="-555">
                <a:latin typeface="Arial Black"/>
                <a:cs typeface="Arial Black"/>
              </a:rPr>
              <a:t>PACIFICO</a:t>
            </a:r>
            <a:endParaRPr sz="5600">
              <a:latin typeface="Arial Black"/>
              <a:cs typeface="Arial Black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657271" y="4746720"/>
            <a:ext cx="5263515" cy="4281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-120">
                <a:latin typeface="Arial Black"/>
                <a:cs typeface="Arial Black"/>
              </a:rPr>
              <a:t>I</a:t>
            </a:r>
            <a:r>
              <a:rPr dirty="0" sz="1900" spc="-130">
                <a:latin typeface="Arial Black"/>
                <a:cs typeface="Arial Black"/>
              </a:rPr>
              <a:t> </a:t>
            </a:r>
            <a:r>
              <a:rPr dirty="0" sz="1900" spc="-165">
                <a:latin typeface="Arial Black"/>
                <a:cs typeface="Arial Black"/>
              </a:rPr>
              <a:t>PUNTI</a:t>
            </a:r>
            <a:r>
              <a:rPr dirty="0" sz="1900" spc="-125">
                <a:latin typeface="Arial Black"/>
                <a:cs typeface="Arial Black"/>
              </a:rPr>
              <a:t> </a:t>
            </a:r>
            <a:r>
              <a:rPr dirty="0" sz="1900" spc="-95">
                <a:latin typeface="Arial Black"/>
                <a:cs typeface="Arial Black"/>
              </a:rPr>
              <a:t>DI</a:t>
            </a:r>
            <a:r>
              <a:rPr dirty="0" sz="1900" spc="-125">
                <a:latin typeface="Arial Black"/>
                <a:cs typeface="Arial Black"/>
              </a:rPr>
              <a:t> </a:t>
            </a:r>
            <a:r>
              <a:rPr dirty="0" sz="1900" spc="-210">
                <a:latin typeface="Arial Black"/>
                <a:cs typeface="Arial Black"/>
              </a:rPr>
              <a:t>FORZA</a:t>
            </a:r>
            <a:r>
              <a:rPr dirty="0" sz="1900" spc="-125">
                <a:latin typeface="Arial Black"/>
                <a:cs typeface="Arial Black"/>
              </a:rPr>
              <a:t> </a:t>
            </a:r>
            <a:r>
              <a:rPr dirty="0" sz="1900" spc="-95">
                <a:latin typeface="Arial Black"/>
                <a:cs typeface="Arial Black"/>
              </a:rPr>
              <a:t>DI</a:t>
            </a:r>
            <a:r>
              <a:rPr dirty="0" sz="1900" spc="-125">
                <a:latin typeface="Arial Black"/>
                <a:cs typeface="Arial Black"/>
              </a:rPr>
              <a:t> </a:t>
            </a:r>
            <a:r>
              <a:rPr dirty="0" sz="1900" spc="-145">
                <a:latin typeface="Arial Black"/>
                <a:cs typeface="Arial Black"/>
              </a:rPr>
              <a:t>WORLD</a:t>
            </a:r>
            <a:r>
              <a:rPr dirty="0" sz="1900" spc="-125">
                <a:latin typeface="Arial Black"/>
                <a:cs typeface="Arial Black"/>
              </a:rPr>
              <a:t> </a:t>
            </a:r>
            <a:r>
              <a:rPr dirty="0" sz="1900" spc="-210">
                <a:latin typeface="Arial Black"/>
                <a:cs typeface="Arial Black"/>
              </a:rPr>
              <a:t>CARGO</a:t>
            </a:r>
            <a:r>
              <a:rPr dirty="0" sz="1900" spc="-125">
                <a:latin typeface="Arial Black"/>
                <a:cs typeface="Arial Black"/>
              </a:rPr>
              <a:t> </a:t>
            </a:r>
            <a:r>
              <a:rPr dirty="0" sz="1900" spc="-145">
                <a:latin typeface="Arial Black"/>
                <a:cs typeface="Arial Black"/>
              </a:rPr>
              <a:t>PACIFIC</a:t>
            </a:r>
            <a:endParaRPr sz="1900">
              <a:latin typeface="Arial Black"/>
              <a:cs typeface="Arial Black"/>
            </a:endParaRPr>
          </a:p>
          <a:p>
            <a:pPr marL="66040" marR="17145">
              <a:lnSpc>
                <a:spcPct val="116700"/>
              </a:lnSpc>
              <a:spcBef>
                <a:spcPts val="1830"/>
              </a:spcBef>
              <a:tabLst>
                <a:tab pos="1731645" algn="l"/>
                <a:tab pos="2724150" algn="l"/>
                <a:tab pos="3241040" algn="l"/>
                <a:tab pos="4783455" algn="l"/>
                <a:tab pos="5132070" algn="l"/>
              </a:tabLst>
            </a:pPr>
            <a:r>
              <a:rPr dirty="0" sz="1500" spc="100">
                <a:latin typeface="Arial"/>
                <a:cs typeface="Arial"/>
              </a:rPr>
              <a:t>Aggiornamenti</a:t>
            </a:r>
            <a:r>
              <a:rPr dirty="0" sz="1500">
                <a:latin typeface="Arial"/>
                <a:cs typeface="Arial"/>
              </a:rPr>
              <a:t>	</a:t>
            </a:r>
            <a:r>
              <a:rPr dirty="0" sz="1500" spc="100">
                <a:latin typeface="Arial"/>
                <a:cs typeface="Arial"/>
              </a:rPr>
              <a:t>regolari</a:t>
            </a:r>
            <a:r>
              <a:rPr dirty="0" sz="1500">
                <a:latin typeface="Arial"/>
                <a:cs typeface="Arial"/>
              </a:rPr>
              <a:t>	</a:t>
            </a:r>
            <a:r>
              <a:rPr dirty="0" sz="1500" spc="50">
                <a:latin typeface="Arial"/>
                <a:cs typeface="Arial"/>
              </a:rPr>
              <a:t>sul</a:t>
            </a:r>
            <a:r>
              <a:rPr dirty="0" sz="1500">
                <a:latin typeface="Arial"/>
                <a:cs typeface="Arial"/>
              </a:rPr>
              <a:t>	</a:t>
            </a:r>
            <a:r>
              <a:rPr dirty="0" sz="1500" spc="114">
                <a:latin typeface="Arial"/>
                <a:cs typeface="Arial"/>
              </a:rPr>
              <a:t>monitoraggio</a:t>
            </a:r>
            <a:r>
              <a:rPr dirty="0" sz="1500">
                <a:latin typeface="Arial"/>
                <a:cs typeface="Arial"/>
              </a:rPr>
              <a:t>	</a:t>
            </a:r>
            <a:r>
              <a:rPr dirty="0" sz="1500" spc="-50">
                <a:latin typeface="Arial"/>
                <a:cs typeface="Arial"/>
              </a:rPr>
              <a:t>e</a:t>
            </a:r>
            <a:r>
              <a:rPr dirty="0" sz="1500">
                <a:latin typeface="Arial"/>
                <a:cs typeface="Arial"/>
              </a:rPr>
              <a:t>	</a:t>
            </a:r>
            <a:r>
              <a:rPr dirty="0" sz="1500" spc="55">
                <a:latin typeface="Arial"/>
                <a:cs typeface="Arial"/>
              </a:rPr>
              <a:t>il </a:t>
            </a:r>
            <a:r>
              <a:rPr dirty="0" sz="1500" spc="114">
                <a:latin typeface="Arial"/>
                <a:cs typeface="Arial"/>
              </a:rPr>
              <a:t>tracciamento</a:t>
            </a:r>
            <a:r>
              <a:rPr dirty="0" sz="1500" spc="135">
                <a:latin typeface="Arial"/>
                <a:cs typeface="Arial"/>
              </a:rPr>
              <a:t> </a:t>
            </a:r>
            <a:r>
              <a:rPr dirty="0" sz="1500" spc="90">
                <a:latin typeface="Arial"/>
                <a:cs typeface="Arial"/>
              </a:rPr>
              <a:t>degli</a:t>
            </a:r>
            <a:r>
              <a:rPr dirty="0" sz="1500" spc="140">
                <a:latin typeface="Arial"/>
                <a:cs typeface="Arial"/>
              </a:rPr>
              <a:t> </a:t>
            </a:r>
            <a:r>
              <a:rPr dirty="0" sz="1500" spc="120">
                <a:latin typeface="Arial"/>
                <a:cs typeface="Arial"/>
              </a:rPr>
              <a:t>ordini</a:t>
            </a:r>
            <a:endParaRPr sz="1500">
              <a:latin typeface="Arial"/>
              <a:cs typeface="Arial"/>
            </a:endParaRPr>
          </a:p>
          <a:p>
            <a:pPr marL="66040" marR="3115945">
              <a:lnSpc>
                <a:spcPct val="116700"/>
              </a:lnSpc>
            </a:pPr>
            <a:r>
              <a:rPr dirty="0" sz="1500" spc="70">
                <a:latin typeface="Arial"/>
                <a:cs typeface="Arial"/>
              </a:rPr>
              <a:t>Risposte</a:t>
            </a:r>
            <a:r>
              <a:rPr dirty="0" sz="1500" spc="150">
                <a:latin typeface="Arial"/>
                <a:cs typeface="Arial"/>
              </a:rPr>
              <a:t> </a:t>
            </a:r>
            <a:r>
              <a:rPr dirty="0" sz="1500" spc="105">
                <a:latin typeface="Arial"/>
                <a:cs typeface="Arial"/>
              </a:rPr>
              <a:t>rapide Attenzione</a:t>
            </a:r>
            <a:r>
              <a:rPr dirty="0" sz="1500" spc="130">
                <a:latin typeface="Arial"/>
                <a:cs typeface="Arial"/>
              </a:rPr>
              <a:t> </a:t>
            </a:r>
            <a:r>
              <a:rPr dirty="0" sz="1500" spc="55">
                <a:latin typeface="Arial"/>
                <a:cs typeface="Arial"/>
              </a:rPr>
              <a:t>ai</a:t>
            </a:r>
            <a:r>
              <a:rPr dirty="0" sz="1500" spc="130">
                <a:latin typeface="Arial"/>
                <a:cs typeface="Arial"/>
              </a:rPr>
              <a:t> </a:t>
            </a:r>
            <a:r>
              <a:rPr dirty="0" sz="1500" spc="100">
                <a:latin typeface="Arial"/>
                <a:cs typeface="Arial"/>
              </a:rPr>
              <a:t>dettagli</a:t>
            </a:r>
            <a:endParaRPr sz="1500">
              <a:latin typeface="Arial"/>
              <a:cs typeface="Arial"/>
            </a:endParaRPr>
          </a:p>
          <a:p>
            <a:pPr marL="66040" marR="12700">
              <a:lnSpc>
                <a:spcPct val="116700"/>
              </a:lnSpc>
              <a:tabLst>
                <a:tab pos="1243965" algn="l"/>
                <a:tab pos="1684655" algn="l"/>
                <a:tab pos="3467735" algn="l"/>
                <a:tab pos="3686810" algn="l"/>
              </a:tabLst>
            </a:pPr>
            <a:r>
              <a:rPr dirty="0" sz="1500" spc="60">
                <a:latin typeface="Arial"/>
                <a:cs typeface="Arial"/>
              </a:rPr>
              <a:t>Specialista</a:t>
            </a:r>
            <a:r>
              <a:rPr dirty="0" sz="1500">
                <a:latin typeface="Arial"/>
                <a:cs typeface="Arial"/>
              </a:rPr>
              <a:t>	</a:t>
            </a:r>
            <a:r>
              <a:rPr dirty="0" sz="1500" spc="65">
                <a:latin typeface="Arial"/>
                <a:cs typeface="Arial"/>
              </a:rPr>
              <a:t>nel</a:t>
            </a:r>
            <a:r>
              <a:rPr dirty="0" sz="1500">
                <a:latin typeface="Arial"/>
                <a:cs typeface="Arial"/>
              </a:rPr>
              <a:t>	</a:t>
            </a:r>
            <a:r>
              <a:rPr dirty="0" sz="1500" spc="114">
                <a:latin typeface="Arial"/>
                <a:cs typeface="Arial"/>
              </a:rPr>
              <a:t>raggruppamento</a:t>
            </a:r>
            <a:r>
              <a:rPr dirty="0" sz="1500">
                <a:latin typeface="Arial"/>
                <a:cs typeface="Arial"/>
              </a:rPr>
              <a:t>	</a:t>
            </a:r>
            <a:r>
              <a:rPr dirty="0" sz="1500" spc="80">
                <a:latin typeface="Arial"/>
                <a:cs typeface="Arial"/>
              </a:rPr>
              <a:t>/</a:t>
            </a:r>
            <a:r>
              <a:rPr dirty="0" sz="1500">
                <a:latin typeface="Arial"/>
                <a:cs typeface="Arial"/>
              </a:rPr>
              <a:t>	</a:t>
            </a:r>
            <a:r>
              <a:rPr dirty="0" sz="1500" spc="110">
                <a:latin typeface="Arial"/>
                <a:cs typeface="Arial"/>
              </a:rPr>
              <a:t>consolidamento per</a:t>
            </a:r>
            <a:r>
              <a:rPr dirty="0" sz="1500" spc="125">
                <a:latin typeface="Arial"/>
                <a:cs typeface="Arial"/>
              </a:rPr>
              <a:t> </a:t>
            </a:r>
            <a:r>
              <a:rPr dirty="0" sz="1500" spc="130">
                <a:latin typeface="Arial"/>
                <a:cs typeface="Arial"/>
              </a:rPr>
              <a:t>importazioni </a:t>
            </a:r>
            <a:r>
              <a:rPr dirty="0" sz="1500" spc="75">
                <a:latin typeface="Arial"/>
                <a:cs typeface="Arial"/>
              </a:rPr>
              <a:t>ed</a:t>
            </a:r>
            <a:r>
              <a:rPr dirty="0" sz="1500" spc="125">
                <a:latin typeface="Arial"/>
                <a:cs typeface="Arial"/>
              </a:rPr>
              <a:t> </a:t>
            </a:r>
            <a:r>
              <a:rPr dirty="0" sz="1500" spc="100">
                <a:latin typeface="Arial"/>
                <a:cs typeface="Arial"/>
              </a:rPr>
              <a:t>esportazioni</a:t>
            </a:r>
            <a:endParaRPr sz="1500">
              <a:latin typeface="Arial"/>
              <a:cs typeface="Arial"/>
            </a:endParaRPr>
          </a:p>
          <a:p>
            <a:pPr marL="66040" marR="15875">
              <a:lnSpc>
                <a:spcPct val="116700"/>
              </a:lnSpc>
            </a:pPr>
            <a:r>
              <a:rPr dirty="0" sz="1500" spc="110">
                <a:latin typeface="Arial"/>
                <a:cs typeface="Arial"/>
              </a:rPr>
              <a:t>Hub</a:t>
            </a:r>
            <a:r>
              <a:rPr dirty="0" sz="1500" spc="305">
                <a:latin typeface="Arial"/>
                <a:cs typeface="Arial"/>
              </a:rPr>
              <a:t> </a:t>
            </a:r>
            <a:r>
              <a:rPr dirty="0" sz="1500" spc="125">
                <a:latin typeface="Arial"/>
                <a:cs typeface="Arial"/>
              </a:rPr>
              <a:t>mondiali</a:t>
            </a:r>
            <a:r>
              <a:rPr dirty="0" sz="1500" spc="305">
                <a:latin typeface="Arial"/>
                <a:cs typeface="Arial"/>
              </a:rPr>
              <a:t> </a:t>
            </a:r>
            <a:r>
              <a:rPr dirty="0" sz="1500" spc="110">
                <a:latin typeface="Arial"/>
                <a:cs typeface="Arial"/>
              </a:rPr>
              <a:t>per</a:t>
            </a:r>
            <a:r>
              <a:rPr dirty="0" sz="1500" spc="30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</a:t>
            </a:r>
            <a:r>
              <a:rPr dirty="0" sz="1500" spc="310">
                <a:latin typeface="Arial"/>
                <a:cs typeface="Arial"/>
              </a:rPr>
              <a:t> </a:t>
            </a:r>
            <a:r>
              <a:rPr dirty="0" sz="1500" spc="75">
                <a:latin typeface="Arial"/>
                <a:cs typeface="Arial"/>
              </a:rPr>
              <a:t>servizi</a:t>
            </a:r>
            <a:r>
              <a:rPr dirty="0" sz="1500" spc="305">
                <a:latin typeface="Arial"/>
                <a:cs typeface="Arial"/>
              </a:rPr>
              <a:t> </a:t>
            </a:r>
            <a:r>
              <a:rPr dirty="0" sz="1500" spc="100">
                <a:latin typeface="Arial"/>
                <a:cs typeface="Arial"/>
              </a:rPr>
              <a:t>di</a:t>
            </a:r>
            <a:r>
              <a:rPr dirty="0" sz="1500" spc="305">
                <a:latin typeface="Arial"/>
                <a:cs typeface="Arial"/>
              </a:rPr>
              <a:t> </a:t>
            </a:r>
            <a:r>
              <a:rPr dirty="0" sz="1500" spc="125">
                <a:latin typeface="Arial"/>
                <a:cs typeface="Arial"/>
              </a:rPr>
              <a:t>raggruppamento</a:t>
            </a:r>
            <a:r>
              <a:rPr dirty="0" sz="1500" spc="310">
                <a:latin typeface="Arial"/>
                <a:cs typeface="Arial"/>
              </a:rPr>
              <a:t> </a:t>
            </a:r>
            <a:r>
              <a:rPr dirty="0" sz="1500" spc="75">
                <a:latin typeface="Arial"/>
                <a:cs typeface="Arial"/>
              </a:rPr>
              <a:t>verso </a:t>
            </a:r>
            <a:r>
              <a:rPr dirty="0" sz="1500" spc="-30">
                <a:latin typeface="Arial"/>
                <a:cs typeface="Arial"/>
              </a:rPr>
              <a:t>PAPEETE,</a:t>
            </a:r>
            <a:r>
              <a:rPr dirty="0" sz="1500" spc="1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NOUMÉA</a:t>
            </a:r>
            <a:r>
              <a:rPr dirty="0" sz="1500" spc="1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e</a:t>
            </a:r>
            <a:r>
              <a:rPr dirty="0" sz="1500" spc="1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PORT</a:t>
            </a:r>
            <a:r>
              <a:rPr dirty="0" sz="1500" spc="125">
                <a:latin typeface="Arial"/>
                <a:cs typeface="Arial"/>
              </a:rPr>
              <a:t> </a:t>
            </a:r>
            <a:r>
              <a:rPr dirty="0" sz="1500" spc="-20">
                <a:latin typeface="Arial"/>
                <a:cs typeface="Arial"/>
              </a:rPr>
              <a:t>VILA</a:t>
            </a:r>
            <a:endParaRPr sz="1500">
              <a:latin typeface="Arial"/>
              <a:cs typeface="Arial"/>
            </a:endParaRPr>
          </a:p>
          <a:p>
            <a:pPr algn="just" marL="66040" marR="16510">
              <a:lnSpc>
                <a:spcPct val="116700"/>
              </a:lnSpc>
            </a:pPr>
            <a:r>
              <a:rPr dirty="0" sz="1500" spc="55">
                <a:latin typeface="Arial"/>
                <a:cs typeface="Arial"/>
              </a:rPr>
              <a:t>Servizi</a:t>
            </a:r>
            <a:r>
              <a:rPr dirty="0" sz="1500" spc="335">
                <a:latin typeface="Arial"/>
                <a:cs typeface="Arial"/>
              </a:rPr>
              <a:t> </a:t>
            </a:r>
            <a:r>
              <a:rPr dirty="0" sz="1500" spc="100">
                <a:latin typeface="Arial"/>
                <a:cs typeface="Arial"/>
              </a:rPr>
              <a:t>personalizzati</a:t>
            </a:r>
            <a:r>
              <a:rPr dirty="0" sz="1500" spc="340">
                <a:latin typeface="Arial"/>
                <a:cs typeface="Arial"/>
              </a:rPr>
              <a:t> </a:t>
            </a:r>
            <a:r>
              <a:rPr dirty="0" sz="1500" spc="110">
                <a:latin typeface="Arial"/>
                <a:cs typeface="Arial"/>
              </a:rPr>
              <a:t>per</a:t>
            </a:r>
            <a:r>
              <a:rPr dirty="0" sz="1500" spc="340">
                <a:latin typeface="Arial"/>
                <a:cs typeface="Arial"/>
              </a:rPr>
              <a:t> </a:t>
            </a:r>
            <a:r>
              <a:rPr dirty="0" sz="1500" spc="105">
                <a:latin typeface="Arial"/>
                <a:cs typeface="Arial"/>
              </a:rPr>
              <a:t>soddisfare</a:t>
            </a:r>
            <a:r>
              <a:rPr dirty="0" sz="1500" spc="340">
                <a:latin typeface="Arial"/>
                <a:cs typeface="Arial"/>
              </a:rPr>
              <a:t> </a:t>
            </a:r>
            <a:r>
              <a:rPr dirty="0" sz="1500" spc="55">
                <a:latin typeface="Arial"/>
                <a:cs typeface="Arial"/>
              </a:rPr>
              <a:t>le</a:t>
            </a:r>
            <a:r>
              <a:rPr dirty="0" sz="1500" spc="340">
                <a:latin typeface="Arial"/>
                <a:cs typeface="Arial"/>
              </a:rPr>
              <a:t> </a:t>
            </a:r>
            <a:r>
              <a:rPr dirty="0" sz="1500" spc="65">
                <a:latin typeface="Arial"/>
                <a:cs typeface="Arial"/>
              </a:rPr>
              <a:t>esigenze</a:t>
            </a:r>
            <a:r>
              <a:rPr dirty="0" sz="1500" spc="340">
                <a:latin typeface="Arial"/>
                <a:cs typeface="Arial"/>
              </a:rPr>
              <a:t> </a:t>
            </a:r>
            <a:r>
              <a:rPr dirty="0" sz="1500" spc="65">
                <a:latin typeface="Arial"/>
                <a:cs typeface="Arial"/>
              </a:rPr>
              <a:t>dei </a:t>
            </a:r>
            <a:r>
              <a:rPr dirty="0" sz="1500" spc="125">
                <a:latin typeface="Arial"/>
                <a:cs typeface="Arial"/>
              </a:rPr>
              <a:t>nostri</a:t>
            </a:r>
            <a:r>
              <a:rPr dirty="0" sz="1500" spc="275">
                <a:latin typeface="Arial"/>
                <a:cs typeface="Arial"/>
              </a:rPr>
              <a:t>  </a:t>
            </a:r>
            <a:r>
              <a:rPr dirty="0" sz="1500" spc="105">
                <a:latin typeface="Arial"/>
                <a:cs typeface="Arial"/>
              </a:rPr>
              <a:t>clienti</a:t>
            </a:r>
            <a:r>
              <a:rPr dirty="0" sz="1500" spc="280">
                <a:latin typeface="Arial"/>
                <a:cs typeface="Arial"/>
              </a:rPr>
              <a:t>  </a:t>
            </a:r>
            <a:r>
              <a:rPr dirty="0" sz="1500" spc="90">
                <a:latin typeface="Arial"/>
                <a:cs typeface="Arial"/>
              </a:rPr>
              <a:t>delle</a:t>
            </a:r>
            <a:r>
              <a:rPr dirty="0" sz="1500" spc="280">
                <a:latin typeface="Arial"/>
                <a:cs typeface="Arial"/>
              </a:rPr>
              <a:t>  </a:t>
            </a:r>
            <a:r>
              <a:rPr dirty="0" sz="1500" spc="80">
                <a:latin typeface="Arial"/>
                <a:cs typeface="Arial"/>
              </a:rPr>
              <a:t>isole</a:t>
            </a:r>
            <a:r>
              <a:rPr dirty="0" sz="1500" spc="275">
                <a:latin typeface="Arial"/>
                <a:cs typeface="Arial"/>
              </a:rPr>
              <a:t>  </a:t>
            </a:r>
            <a:r>
              <a:rPr dirty="0" sz="1500" spc="90">
                <a:latin typeface="Arial"/>
                <a:cs typeface="Arial"/>
              </a:rPr>
              <a:t>del</a:t>
            </a:r>
            <a:r>
              <a:rPr dirty="0" sz="1500" spc="280">
                <a:latin typeface="Arial"/>
                <a:cs typeface="Arial"/>
              </a:rPr>
              <a:t>  </a:t>
            </a:r>
            <a:r>
              <a:rPr dirty="0" sz="1500" spc="70">
                <a:latin typeface="Arial"/>
                <a:cs typeface="Arial"/>
              </a:rPr>
              <a:t>Pacifico</a:t>
            </a:r>
            <a:r>
              <a:rPr dirty="0" sz="1500" spc="280">
                <a:latin typeface="Arial"/>
                <a:cs typeface="Arial"/>
              </a:rPr>
              <a:t>  </a:t>
            </a:r>
            <a:r>
              <a:rPr dirty="0" sz="1500">
                <a:latin typeface="Arial"/>
                <a:cs typeface="Arial"/>
              </a:rPr>
              <a:t>-</a:t>
            </a:r>
            <a:r>
              <a:rPr dirty="0" sz="1500" spc="275">
                <a:latin typeface="Arial"/>
                <a:cs typeface="Arial"/>
              </a:rPr>
              <a:t>  </a:t>
            </a:r>
            <a:r>
              <a:rPr dirty="0" sz="1500" spc="-10">
                <a:latin typeface="Arial"/>
                <a:cs typeface="Arial"/>
              </a:rPr>
              <a:t>VISIONE CENTRATA</a:t>
            </a:r>
            <a:r>
              <a:rPr dirty="0" sz="1500" spc="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SUL</a:t>
            </a:r>
            <a:r>
              <a:rPr dirty="0" sz="1500" spc="1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CLIENTE</a:t>
            </a:r>
            <a:endParaRPr sz="1500">
              <a:latin typeface="Arial"/>
              <a:cs typeface="Arial"/>
            </a:endParaRPr>
          </a:p>
          <a:p>
            <a:pPr algn="just" marL="66040" marR="13335">
              <a:lnSpc>
                <a:spcPct val="116700"/>
              </a:lnSpc>
            </a:pPr>
            <a:r>
              <a:rPr dirty="0" sz="1500" spc="70">
                <a:latin typeface="Arial"/>
                <a:cs typeface="Arial"/>
              </a:rPr>
              <a:t>Solida</a:t>
            </a:r>
            <a:r>
              <a:rPr dirty="0" sz="1500" spc="470">
                <a:latin typeface="Arial"/>
                <a:cs typeface="Arial"/>
              </a:rPr>
              <a:t> </a:t>
            </a:r>
            <a:r>
              <a:rPr dirty="0" sz="1500" spc="80">
                <a:latin typeface="Arial"/>
                <a:cs typeface="Arial"/>
              </a:rPr>
              <a:t>conoscenza</a:t>
            </a:r>
            <a:r>
              <a:rPr dirty="0" sz="1500" spc="470">
                <a:latin typeface="Arial"/>
                <a:cs typeface="Arial"/>
              </a:rPr>
              <a:t> </a:t>
            </a:r>
            <a:r>
              <a:rPr dirty="0" sz="1500" spc="75">
                <a:latin typeface="Arial"/>
                <a:cs typeface="Arial"/>
              </a:rPr>
              <a:t>ed</a:t>
            </a:r>
            <a:r>
              <a:rPr dirty="0" sz="1500" spc="470">
                <a:latin typeface="Arial"/>
                <a:cs typeface="Arial"/>
              </a:rPr>
              <a:t> </a:t>
            </a:r>
            <a:r>
              <a:rPr dirty="0" sz="1500" spc="90">
                <a:latin typeface="Arial"/>
                <a:cs typeface="Arial"/>
              </a:rPr>
              <a:t>esperienza</a:t>
            </a:r>
            <a:r>
              <a:rPr dirty="0" sz="1500" spc="470">
                <a:latin typeface="Arial"/>
                <a:cs typeface="Arial"/>
              </a:rPr>
              <a:t> </a:t>
            </a:r>
            <a:r>
              <a:rPr dirty="0" sz="1500" spc="110">
                <a:latin typeface="Arial"/>
                <a:cs typeface="Arial"/>
              </a:rPr>
              <a:t>per</a:t>
            </a:r>
            <a:r>
              <a:rPr dirty="0" sz="1500" spc="475">
                <a:latin typeface="Arial"/>
                <a:cs typeface="Arial"/>
              </a:rPr>
              <a:t> </a:t>
            </a:r>
            <a:r>
              <a:rPr dirty="0" sz="1500" spc="140">
                <a:latin typeface="Arial"/>
                <a:cs typeface="Arial"/>
              </a:rPr>
              <a:t>tutte</a:t>
            </a:r>
            <a:r>
              <a:rPr dirty="0" sz="1500" spc="470">
                <a:latin typeface="Arial"/>
                <a:cs typeface="Arial"/>
              </a:rPr>
              <a:t> </a:t>
            </a:r>
            <a:r>
              <a:rPr dirty="0" sz="1500" spc="55">
                <a:latin typeface="Arial"/>
                <a:cs typeface="Arial"/>
              </a:rPr>
              <a:t>le</a:t>
            </a:r>
            <a:r>
              <a:rPr dirty="0" sz="1500" spc="470">
                <a:latin typeface="Arial"/>
                <a:cs typeface="Arial"/>
              </a:rPr>
              <a:t> </a:t>
            </a:r>
            <a:r>
              <a:rPr dirty="0" sz="1500" spc="70">
                <a:latin typeface="Arial"/>
                <a:cs typeface="Arial"/>
              </a:rPr>
              <a:t>isole </a:t>
            </a:r>
            <a:r>
              <a:rPr dirty="0" sz="1500" spc="90">
                <a:latin typeface="Arial"/>
                <a:cs typeface="Arial"/>
              </a:rPr>
              <a:t>del</a:t>
            </a:r>
            <a:r>
              <a:rPr dirty="0" sz="1500" spc="125">
                <a:latin typeface="Arial"/>
                <a:cs typeface="Arial"/>
              </a:rPr>
              <a:t> </a:t>
            </a:r>
            <a:r>
              <a:rPr dirty="0" sz="1500" spc="60">
                <a:latin typeface="Arial"/>
                <a:cs typeface="Arial"/>
              </a:rPr>
              <a:t>Pacifico</a:t>
            </a:r>
            <a:endParaRPr sz="1500">
              <a:latin typeface="Arial"/>
              <a:cs typeface="Arial"/>
            </a:endParaRPr>
          </a:p>
          <a:p>
            <a:pPr algn="just" marL="66040">
              <a:lnSpc>
                <a:spcPct val="100000"/>
              </a:lnSpc>
              <a:spcBef>
                <a:spcPts val="295"/>
              </a:spcBef>
            </a:pPr>
            <a:r>
              <a:rPr dirty="0" sz="1500" spc="85">
                <a:latin typeface="Arial"/>
                <a:cs typeface="Arial"/>
              </a:rPr>
              <a:t>Soluzioni</a:t>
            </a:r>
            <a:r>
              <a:rPr dirty="0" sz="1500" spc="265">
                <a:latin typeface="Arial"/>
                <a:cs typeface="Arial"/>
              </a:rPr>
              <a:t> </a:t>
            </a:r>
            <a:r>
              <a:rPr dirty="0" sz="1500" spc="125">
                <a:latin typeface="Arial"/>
                <a:cs typeface="Arial"/>
              </a:rPr>
              <a:t>informatiche</a:t>
            </a:r>
            <a:r>
              <a:rPr dirty="0" sz="1500" spc="265">
                <a:latin typeface="Arial"/>
                <a:cs typeface="Arial"/>
              </a:rPr>
              <a:t> </a:t>
            </a:r>
            <a:r>
              <a:rPr dirty="0" sz="1500" spc="95">
                <a:latin typeface="Arial"/>
                <a:cs typeface="Arial"/>
              </a:rPr>
              <a:t>personalizzate</a:t>
            </a:r>
            <a:r>
              <a:rPr dirty="0" sz="1500" spc="265">
                <a:latin typeface="Arial"/>
                <a:cs typeface="Arial"/>
              </a:rPr>
              <a:t> </a:t>
            </a:r>
            <a:r>
              <a:rPr dirty="0" sz="1500" spc="110">
                <a:latin typeface="Arial"/>
                <a:cs typeface="Arial"/>
              </a:rPr>
              <a:t>per</a:t>
            </a:r>
            <a:r>
              <a:rPr dirty="0" sz="1500" spc="270">
                <a:latin typeface="Arial"/>
                <a:cs typeface="Arial"/>
              </a:rPr>
              <a:t> </a:t>
            </a:r>
            <a:r>
              <a:rPr dirty="0" sz="1500" spc="110">
                <a:latin typeface="Arial"/>
                <a:cs typeface="Arial"/>
              </a:rPr>
              <a:t>migliorare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3401" y="5405183"/>
            <a:ext cx="66675" cy="66675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3401" y="5938583"/>
            <a:ext cx="66675" cy="66675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3401" y="6205283"/>
            <a:ext cx="66675" cy="66675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3401" y="6471983"/>
            <a:ext cx="66675" cy="66675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23401" y="7005383"/>
            <a:ext cx="66675" cy="66675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23401" y="7538783"/>
            <a:ext cx="66675" cy="66675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23401" y="8338883"/>
            <a:ext cx="66675" cy="66675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23401" y="8872283"/>
            <a:ext cx="66675" cy="66675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2710726" y="9002452"/>
            <a:ext cx="2520315" cy="826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  <a:tabLst>
                <a:tab pos="1414145" algn="l"/>
                <a:tab pos="1893570" algn="l"/>
              </a:tabLst>
            </a:pPr>
            <a:r>
              <a:rPr dirty="0" sz="1500" spc="95">
                <a:latin typeface="Arial"/>
                <a:cs typeface="Arial"/>
              </a:rPr>
              <a:t>l'efficienza</a:t>
            </a:r>
            <a:r>
              <a:rPr dirty="0" sz="1500" spc="1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e</a:t>
            </a:r>
            <a:r>
              <a:rPr dirty="0" sz="1500" spc="135">
                <a:latin typeface="Arial"/>
                <a:cs typeface="Arial"/>
              </a:rPr>
              <a:t> </a:t>
            </a:r>
            <a:r>
              <a:rPr dirty="0" sz="1500" spc="80">
                <a:latin typeface="Arial"/>
                <a:cs typeface="Arial"/>
              </a:rPr>
              <a:t>l'efficacia </a:t>
            </a:r>
            <a:r>
              <a:rPr dirty="0" sz="1500" spc="90">
                <a:latin typeface="Arial"/>
                <a:cs typeface="Arial"/>
              </a:rPr>
              <a:t>Integrazione</a:t>
            </a:r>
            <a:r>
              <a:rPr dirty="0" sz="1500">
                <a:latin typeface="Arial"/>
                <a:cs typeface="Arial"/>
              </a:rPr>
              <a:t>	</a:t>
            </a:r>
            <a:r>
              <a:rPr dirty="0" sz="1500" spc="65">
                <a:latin typeface="Arial"/>
                <a:cs typeface="Arial"/>
              </a:rPr>
              <a:t>dei</a:t>
            </a:r>
            <a:r>
              <a:rPr dirty="0" sz="1500">
                <a:latin typeface="Arial"/>
                <a:cs typeface="Arial"/>
              </a:rPr>
              <a:t>	</a:t>
            </a:r>
            <a:r>
              <a:rPr dirty="0" sz="1500" spc="65">
                <a:latin typeface="Arial"/>
                <a:cs typeface="Arial"/>
              </a:rPr>
              <a:t>servizi </a:t>
            </a:r>
            <a:r>
              <a:rPr dirty="0" sz="1500" spc="95">
                <a:latin typeface="Arial"/>
                <a:cs typeface="Arial"/>
              </a:rPr>
              <a:t>efficienti.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23401" y="9405689"/>
            <a:ext cx="66675" cy="66675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5393978" y="9307264"/>
            <a:ext cx="251015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1334" algn="l"/>
                <a:tab pos="1574800" algn="l"/>
              </a:tabLst>
            </a:pPr>
            <a:r>
              <a:rPr dirty="0" sz="1500" spc="85">
                <a:latin typeface="Arial"/>
                <a:cs typeface="Arial"/>
              </a:rPr>
              <a:t>per</a:t>
            </a:r>
            <a:r>
              <a:rPr dirty="0" sz="1500">
                <a:latin typeface="Arial"/>
                <a:cs typeface="Arial"/>
              </a:rPr>
              <a:t>	</a:t>
            </a:r>
            <a:r>
              <a:rPr dirty="0" sz="1500" spc="90">
                <a:latin typeface="Arial"/>
                <a:cs typeface="Arial"/>
              </a:rPr>
              <a:t>soluzioni</a:t>
            </a:r>
            <a:r>
              <a:rPr dirty="0" sz="1500">
                <a:latin typeface="Arial"/>
                <a:cs typeface="Arial"/>
              </a:rPr>
              <a:t>	</a:t>
            </a:r>
            <a:r>
              <a:rPr dirty="0" sz="1500" spc="85">
                <a:latin typeface="Arial"/>
                <a:cs typeface="Arial"/>
              </a:rPr>
              <a:t>logistiche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0" y="7875587"/>
              <a:ext cx="13687425" cy="2409825"/>
            </a:xfrm>
            <a:custGeom>
              <a:avLst/>
              <a:gdLst/>
              <a:ahLst/>
              <a:cxnLst/>
              <a:rect l="l" t="t" r="r" b="b"/>
              <a:pathLst>
                <a:path w="13687425" h="2409825">
                  <a:moveTo>
                    <a:pt x="13687425" y="0"/>
                  </a:moveTo>
                  <a:lnTo>
                    <a:pt x="0" y="0"/>
                  </a:lnTo>
                  <a:lnTo>
                    <a:pt x="0" y="2409825"/>
                  </a:lnTo>
                  <a:lnTo>
                    <a:pt x="13687425" y="2409825"/>
                  </a:lnTo>
                  <a:lnTo>
                    <a:pt x="13687425" y="0"/>
                  </a:lnTo>
                  <a:close/>
                </a:path>
              </a:pathLst>
            </a:custGeom>
            <a:solidFill>
              <a:srgbClr val="727272">
                <a:alpha val="4274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95812" y="8438276"/>
              <a:ext cx="1371599" cy="137159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3095" y="8438276"/>
              <a:ext cx="1371599" cy="137159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3050" y="8423455"/>
              <a:ext cx="1390649" cy="139064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50587" y="8423455"/>
              <a:ext cx="1390649" cy="139064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3683234" y="0"/>
              <a:ext cx="4605020" cy="10287000"/>
            </a:xfrm>
            <a:custGeom>
              <a:avLst/>
              <a:gdLst/>
              <a:ahLst/>
              <a:cxnLst/>
              <a:rect l="l" t="t" r="r" b="b"/>
              <a:pathLst>
                <a:path w="4605019" h="10287000">
                  <a:moveTo>
                    <a:pt x="0" y="0"/>
                  </a:moveTo>
                  <a:lnTo>
                    <a:pt x="0" y="10286999"/>
                  </a:lnTo>
                  <a:lnTo>
                    <a:pt x="4604764" y="10286999"/>
                  </a:lnTo>
                  <a:lnTo>
                    <a:pt x="4604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272">
                <a:alpha val="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3516382" y="1867115"/>
              <a:ext cx="370205" cy="4716780"/>
            </a:xfrm>
            <a:custGeom>
              <a:avLst/>
              <a:gdLst/>
              <a:ahLst/>
              <a:cxnLst/>
              <a:rect l="l" t="t" r="r" b="b"/>
              <a:pathLst>
                <a:path w="370205" h="4716780">
                  <a:moveTo>
                    <a:pt x="369671" y="4447768"/>
                  </a:moveTo>
                  <a:lnTo>
                    <a:pt x="111988" y="4184662"/>
                  </a:lnTo>
                  <a:lnTo>
                    <a:pt x="83769" y="4170489"/>
                  </a:lnTo>
                  <a:lnTo>
                    <a:pt x="52755" y="4175468"/>
                  </a:lnTo>
                  <a:lnTo>
                    <a:pt x="24904" y="4194594"/>
                  </a:lnTo>
                  <a:lnTo>
                    <a:pt x="6197" y="4222889"/>
                  </a:lnTo>
                  <a:lnTo>
                    <a:pt x="2578" y="4255351"/>
                  </a:lnTo>
                  <a:lnTo>
                    <a:pt x="20040" y="4286986"/>
                  </a:lnTo>
                  <a:lnTo>
                    <a:pt x="182981" y="4447768"/>
                  </a:lnTo>
                  <a:lnTo>
                    <a:pt x="14706" y="4605909"/>
                  </a:lnTo>
                  <a:lnTo>
                    <a:pt x="0" y="4639284"/>
                  </a:lnTo>
                  <a:lnTo>
                    <a:pt x="11239" y="4675251"/>
                  </a:lnTo>
                  <a:lnTo>
                    <a:pt x="39293" y="4704219"/>
                  </a:lnTo>
                  <a:lnTo>
                    <a:pt x="75069" y="4716640"/>
                  </a:lnTo>
                  <a:lnTo>
                    <a:pt x="109448" y="4702911"/>
                  </a:lnTo>
                  <a:lnTo>
                    <a:pt x="369671" y="4447768"/>
                  </a:lnTo>
                  <a:close/>
                </a:path>
                <a:path w="370205" h="4716780">
                  <a:moveTo>
                    <a:pt x="369671" y="2362530"/>
                  </a:moveTo>
                  <a:lnTo>
                    <a:pt x="111988" y="2099411"/>
                  </a:lnTo>
                  <a:lnTo>
                    <a:pt x="83769" y="2085238"/>
                  </a:lnTo>
                  <a:lnTo>
                    <a:pt x="52755" y="2090216"/>
                  </a:lnTo>
                  <a:lnTo>
                    <a:pt x="24904" y="2109343"/>
                  </a:lnTo>
                  <a:lnTo>
                    <a:pt x="6197" y="2137638"/>
                  </a:lnTo>
                  <a:lnTo>
                    <a:pt x="2578" y="2170099"/>
                  </a:lnTo>
                  <a:lnTo>
                    <a:pt x="20040" y="2201735"/>
                  </a:lnTo>
                  <a:lnTo>
                    <a:pt x="182981" y="2362530"/>
                  </a:lnTo>
                  <a:lnTo>
                    <a:pt x="14706" y="2520658"/>
                  </a:lnTo>
                  <a:lnTo>
                    <a:pt x="0" y="2554046"/>
                  </a:lnTo>
                  <a:lnTo>
                    <a:pt x="11239" y="2590012"/>
                  </a:lnTo>
                  <a:lnTo>
                    <a:pt x="39293" y="2618981"/>
                  </a:lnTo>
                  <a:lnTo>
                    <a:pt x="75069" y="2631389"/>
                  </a:lnTo>
                  <a:lnTo>
                    <a:pt x="109448" y="2617660"/>
                  </a:lnTo>
                  <a:lnTo>
                    <a:pt x="369671" y="2362530"/>
                  </a:lnTo>
                  <a:close/>
                </a:path>
                <a:path w="370205" h="4716780">
                  <a:moveTo>
                    <a:pt x="369671" y="277279"/>
                  </a:moveTo>
                  <a:lnTo>
                    <a:pt x="111988" y="14173"/>
                  </a:lnTo>
                  <a:lnTo>
                    <a:pt x="83769" y="0"/>
                  </a:lnTo>
                  <a:lnTo>
                    <a:pt x="52755" y="4978"/>
                  </a:lnTo>
                  <a:lnTo>
                    <a:pt x="24904" y="24104"/>
                  </a:lnTo>
                  <a:lnTo>
                    <a:pt x="6197" y="52400"/>
                  </a:lnTo>
                  <a:lnTo>
                    <a:pt x="2578" y="84861"/>
                  </a:lnTo>
                  <a:lnTo>
                    <a:pt x="20040" y="116497"/>
                  </a:lnTo>
                  <a:lnTo>
                    <a:pt x="182981" y="277279"/>
                  </a:lnTo>
                  <a:lnTo>
                    <a:pt x="14706" y="435419"/>
                  </a:lnTo>
                  <a:lnTo>
                    <a:pt x="0" y="468795"/>
                  </a:lnTo>
                  <a:lnTo>
                    <a:pt x="11239" y="504761"/>
                  </a:lnTo>
                  <a:lnTo>
                    <a:pt x="39293" y="533730"/>
                  </a:lnTo>
                  <a:lnTo>
                    <a:pt x="75069" y="546150"/>
                  </a:lnTo>
                  <a:lnTo>
                    <a:pt x="109448" y="532422"/>
                  </a:lnTo>
                  <a:lnTo>
                    <a:pt x="369671" y="277279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151765">
              <a:lnSpc>
                <a:spcPct val="114599"/>
              </a:lnSpc>
              <a:spcBef>
                <a:spcPts val="100"/>
              </a:spcBef>
            </a:pPr>
            <a:r>
              <a:rPr dirty="0" spc="-50"/>
              <a:t>World</a:t>
            </a:r>
            <a:r>
              <a:rPr dirty="0" spc="-75"/>
              <a:t> </a:t>
            </a:r>
            <a:r>
              <a:rPr dirty="0" spc="-125"/>
              <a:t>Cargo</a:t>
            </a:r>
            <a:r>
              <a:rPr dirty="0" spc="-75"/>
              <a:t> </a:t>
            </a:r>
            <a:r>
              <a:rPr dirty="0" spc="-135"/>
              <a:t>Pacific</a:t>
            </a:r>
            <a:r>
              <a:rPr dirty="0" spc="-75"/>
              <a:t> </a:t>
            </a:r>
            <a:r>
              <a:rPr dirty="0" spc="-150"/>
              <a:t>è</a:t>
            </a:r>
            <a:r>
              <a:rPr dirty="0" spc="-75"/>
              <a:t> </a:t>
            </a:r>
            <a:r>
              <a:rPr dirty="0" spc="-65"/>
              <a:t>un'azienda</a:t>
            </a:r>
            <a:r>
              <a:rPr dirty="0" spc="-75"/>
              <a:t> </a:t>
            </a:r>
            <a:r>
              <a:rPr dirty="0" spc="-95"/>
              <a:t>unica</a:t>
            </a:r>
            <a:r>
              <a:rPr dirty="0" spc="-75"/>
              <a:t> </a:t>
            </a:r>
            <a:r>
              <a:rPr dirty="0" spc="-70"/>
              <a:t>nel</a:t>
            </a:r>
            <a:r>
              <a:rPr dirty="0" spc="-75"/>
              <a:t> </a:t>
            </a:r>
            <a:r>
              <a:rPr dirty="0" spc="-105"/>
              <a:t>suo</a:t>
            </a:r>
            <a:r>
              <a:rPr dirty="0" spc="-75"/>
              <a:t> </a:t>
            </a:r>
            <a:r>
              <a:rPr dirty="0" spc="-105"/>
              <a:t>approccio</a:t>
            </a:r>
            <a:r>
              <a:rPr dirty="0" spc="-75"/>
              <a:t> </a:t>
            </a:r>
            <a:r>
              <a:rPr dirty="0" spc="-90"/>
              <a:t>alle</a:t>
            </a:r>
            <a:r>
              <a:rPr dirty="0" spc="-70"/>
              <a:t> </a:t>
            </a:r>
            <a:r>
              <a:rPr dirty="0" spc="-65"/>
              <a:t>operazioni</a:t>
            </a:r>
            <a:r>
              <a:rPr dirty="0" spc="-75"/>
              <a:t> </a:t>
            </a:r>
            <a:r>
              <a:rPr dirty="0" spc="-150"/>
              <a:t>e</a:t>
            </a:r>
            <a:r>
              <a:rPr dirty="0" spc="-75"/>
              <a:t> </a:t>
            </a:r>
            <a:r>
              <a:rPr dirty="0" spc="-85"/>
              <a:t>alla</a:t>
            </a:r>
            <a:r>
              <a:rPr dirty="0" spc="-75"/>
              <a:t> </a:t>
            </a:r>
            <a:r>
              <a:rPr dirty="0" spc="-70"/>
              <a:t>copertura</a:t>
            </a:r>
            <a:r>
              <a:rPr dirty="0" spc="-75"/>
              <a:t> </a:t>
            </a:r>
            <a:r>
              <a:rPr dirty="0" spc="-90"/>
              <a:t>globale.</a:t>
            </a:r>
            <a:r>
              <a:rPr dirty="0" spc="-75"/>
              <a:t> </a:t>
            </a:r>
            <a:r>
              <a:rPr dirty="0" spc="-25"/>
              <a:t>WCP </a:t>
            </a:r>
            <a:r>
              <a:rPr dirty="0" spc="-160"/>
              <a:t>GLOBAL</a:t>
            </a:r>
            <a:r>
              <a:rPr dirty="0" spc="-75"/>
              <a:t> </a:t>
            </a:r>
            <a:r>
              <a:rPr dirty="0" spc="-150"/>
              <a:t>è</a:t>
            </a:r>
            <a:r>
              <a:rPr dirty="0" spc="-70"/>
              <a:t> </a:t>
            </a:r>
            <a:r>
              <a:rPr dirty="0" spc="-50"/>
              <a:t>il</a:t>
            </a:r>
            <a:r>
              <a:rPr dirty="0" spc="-70"/>
              <a:t> </a:t>
            </a:r>
            <a:r>
              <a:rPr dirty="0" spc="-40"/>
              <a:t>tuo</a:t>
            </a:r>
            <a:r>
              <a:rPr dirty="0" spc="-70"/>
              <a:t> </a:t>
            </a:r>
            <a:r>
              <a:rPr dirty="0" spc="-40"/>
              <a:t>"partner</a:t>
            </a:r>
            <a:r>
              <a:rPr dirty="0" spc="-75"/>
              <a:t> </a:t>
            </a:r>
            <a:r>
              <a:rPr dirty="0" spc="-100"/>
              <a:t>globale</a:t>
            </a:r>
            <a:r>
              <a:rPr dirty="0" spc="-70"/>
              <a:t> </a:t>
            </a:r>
            <a:r>
              <a:rPr dirty="0" spc="-60"/>
              <a:t>per</a:t>
            </a:r>
            <a:r>
              <a:rPr dirty="0" spc="-70"/>
              <a:t> soluzioni </a:t>
            </a:r>
            <a:r>
              <a:rPr dirty="0" spc="-65"/>
              <a:t>di</a:t>
            </a:r>
            <a:r>
              <a:rPr dirty="0" spc="-70"/>
              <a:t> </a:t>
            </a:r>
            <a:r>
              <a:rPr dirty="0" spc="-20"/>
              <a:t>hub</a:t>
            </a:r>
            <a:r>
              <a:rPr dirty="0" spc="-75"/>
              <a:t> </a:t>
            </a:r>
            <a:r>
              <a:rPr dirty="0" spc="-65"/>
              <a:t>di</a:t>
            </a:r>
            <a:r>
              <a:rPr dirty="0" spc="-70"/>
              <a:t> </a:t>
            </a:r>
            <a:r>
              <a:rPr dirty="0" spc="-75"/>
              <a:t>consolidamento/gruppaggio".</a:t>
            </a:r>
            <a:r>
              <a:rPr dirty="0" spc="-70"/>
              <a:t> </a:t>
            </a:r>
            <a:r>
              <a:rPr dirty="0" spc="-114"/>
              <a:t>Specializzata</a:t>
            </a:r>
            <a:r>
              <a:rPr dirty="0" spc="-70"/>
              <a:t> </a:t>
            </a:r>
            <a:r>
              <a:rPr dirty="0" spc="-25"/>
              <a:t>nel </a:t>
            </a:r>
            <a:r>
              <a:rPr dirty="0" spc="-90"/>
              <a:t>servizio</a:t>
            </a:r>
            <a:r>
              <a:rPr dirty="0" spc="-65"/>
              <a:t> di</a:t>
            </a:r>
            <a:r>
              <a:rPr dirty="0" spc="-60"/>
              <a:t> </a:t>
            </a:r>
            <a:r>
              <a:rPr dirty="0" spc="-75"/>
              <a:t>consolidamento/gruppaggio</a:t>
            </a:r>
            <a:r>
              <a:rPr dirty="0" spc="-60"/>
              <a:t> </a:t>
            </a:r>
            <a:r>
              <a:rPr dirty="0" spc="-215"/>
              <a:t>LCL</a:t>
            </a:r>
            <a:r>
              <a:rPr dirty="0" spc="-60"/>
              <a:t> </a:t>
            </a:r>
            <a:r>
              <a:rPr dirty="0" spc="-165"/>
              <a:t>(Less</a:t>
            </a:r>
            <a:r>
              <a:rPr dirty="0" spc="-65"/>
              <a:t> </a:t>
            </a:r>
            <a:r>
              <a:rPr dirty="0" spc="-40"/>
              <a:t>than</a:t>
            </a:r>
            <a:r>
              <a:rPr dirty="0" spc="-60"/>
              <a:t> </a:t>
            </a:r>
            <a:r>
              <a:rPr dirty="0" spc="-70"/>
              <a:t>Container</a:t>
            </a:r>
            <a:r>
              <a:rPr dirty="0" spc="-60"/>
              <a:t> </a:t>
            </a:r>
            <a:r>
              <a:rPr dirty="0" spc="-110"/>
              <a:t>Load)</a:t>
            </a:r>
            <a:r>
              <a:rPr dirty="0" spc="-60"/>
              <a:t> per</a:t>
            </a:r>
            <a:r>
              <a:rPr dirty="0" spc="-65"/>
              <a:t> </a:t>
            </a:r>
            <a:r>
              <a:rPr dirty="0" spc="-50"/>
              <a:t>importazioni</a:t>
            </a:r>
            <a:r>
              <a:rPr dirty="0" spc="-60"/>
              <a:t> </a:t>
            </a:r>
            <a:r>
              <a:rPr dirty="0" spc="-110"/>
              <a:t>ed</a:t>
            </a:r>
            <a:r>
              <a:rPr dirty="0" spc="-60"/>
              <a:t> </a:t>
            </a:r>
            <a:r>
              <a:rPr dirty="0" spc="-10"/>
              <a:t>esportazioni </a:t>
            </a:r>
            <a:r>
              <a:rPr dirty="0" spc="-95"/>
              <a:t>da</a:t>
            </a:r>
            <a:r>
              <a:rPr dirty="0" spc="-85"/>
              <a:t> </a:t>
            </a:r>
            <a:r>
              <a:rPr dirty="0" spc="-150"/>
              <a:t>e</a:t>
            </a:r>
            <a:r>
              <a:rPr dirty="0" spc="-80"/>
              <a:t> </a:t>
            </a:r>
            <a:r>
              <a:rPr dirty="0" spc="-100"/>
              <a:t>verso</a:t>
            </a:r>
            <a:r>
              <a:rPr dirty="0" spc="-80"/>
              <a:t> </a:t>
            </a:r>
            <a:r>
              <a:rPr dirty="0" spc="-85"/>
              <a:t>la</a:t>
            </a:r>
            <a:r>
              <a:rPr dirty="0" spc="-80"/>
              <a:t> </a:t>
            </a:r>
            <a:r>
              <a:rPr dirty="0" spc="-70"/>
              <a:t>Nuova</a:t>
            </a:r>
            <a:r>
              <a:rPr dirty="0" spc="-85"/>
              <a:t> </a:t>
            </a:r>
            <a:r>
              <a:rPr dirty="0" spc="-110"/>
              <a:t>Zelanda</a:t>
            </a:r>
            <a:r>
              <a:rPr dirty="0" spc="-80"/>
              <a:t> </a:t>
            </a:r>
            <a:r>
              <a:rPr dirty="0" spc="-20"/>
              <a:t>in</a:t>
            </a:r>
            <a:r>
              <a:rPr dirty="0" spc="-80"/>
              <a:t> </a:t>
            </a:r>
            <a:r>
              <a:rPr dirty="0" spc="-25"/>
              <a:t>tutto</a:t>
            </a:r>
            <a:r>
              <a:rPr dirty="0" spc="-80"/>
              <a:t> </a:t>
            </a:r>
            <a:r>
              <a:rPr dirty="0" spc="-50"/>
              <a:t>il</a:t>
            </a:r>
            <a:r>
              <a:rPr dirty="0" spc="-80"/>
              <a:t> </a:t>
            </a:r>
            <a:r>
              <a:rPr dirty="0" spc="-10"/>
              <a:t>mondo.</a:t>
            </a:r>
          </a:p>
          <a:p>
            <a:pPr marL="12700" marR="5080">
              <a:lnSpc>
                <a:spcPct val="114599"/>
              </a:lnSpc>
            </a:pPr>
            <a:r>
              <a:rPr dirty="0" spc="-90">
                <a:latin typeface="Arial"/>
                <a:cs typeface="Arial"/>
              </a:rPr>
              <a:t>WCP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55">
                <a:latin typeface="Arial"/>
                <a:cs typeface="Arial"/>
              </a:rPr>
              <a:t>ha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80">
                <a:latin typeface="Arial"/>
                <a:cs typeface="Arial"/>
              </a:rPr>
              <a:t>costruito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75">
                <a:latin typeface="Arial"/>
                <a:cs typeface="Arial"/>
              </a:rPr>
              <a:t>una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 spc="75">
                <a:latin typeface="Arial"/>
                <a:cs typeface="Arial"/>
              </a:rPr>
              <a:t>rete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80">
                <a:latin typeface="Arial"/>
                <a:cs typeface="Arial"/>
              </a:rPr>
              <a:t>di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95">
                <a:latin typeface="Arial"/>
                <a:cs typeface="Arial"/>
              </a:rPr>
              <a:t>partner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70">
                <a:latin typeface="Arial"/>
                <a:cs typeface="Arial"/>
              </a:rPr>
              <a:t>competenti,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 spc="50">
                <a:latin typeface="Arial"/>
                <a:cs typeface="Arial"/>
              </a:rPr>
              <a:t>esperti,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50">
                <a:latin typeface="Arial"/>
                <a:cs typeface="Arial"/>
              </a:rPr>
              <a:t>responsabili,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60">
                <a:latin typeface="Arial"/>
                <a:cs typeface="Arial"/>
              </a:rPr>
              <a:t>affidabili,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agili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75">
                <a:latin typeface="Arial"/>
                <a:cs typeface="Arial"/>
              </a:rPr>
              <a:t>competitivi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che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45">
                <a:latin typeface="Arial"/>
                <a:cs typeface="Arial"/>
              </a:rPr>
              <a:t>sono </a:t>
            </a:r>
            <a:r>
              <a:rPr dirty="0" spc="60">
                <a:latin typeface="Arial"/>
                <a:cs typeface="Arial"/>
              </a:rPr>
              <a:t>un'estensione</a:t>
            </a:r>
            <a:r>
              <a:rPr dirty="0" spc="65">
                <a:latin typeface="Arial"/>
                <a:cs typeface="Arial"/>
              </a:rPr>
              <a:t> </a:t>
            </a:r>
            <a:r>
              <a:rPr dirty="0" spc="80">
                <a:latin typeface="Arial"/>
                <a:cs typeface="Arial"/>
              </a:rPr>
              <a:t>di</a:t>
            </a:r>
            <a:r>
              <a:rPr dirty="0" spc="65">
                <a:latin typeface="Arial"/>
                <a:cs typeface="Arial"/>
              </a:rPr>
              <a:t> </a:t>
            </a:r>
            <a:r>
              <a:rPr dirty="0" spc="-60">
                <a:latin typeface="Arial"/>
                <a:cs typeface="Arial"/>
              </a:rPr>
              <a:t>WCP.</a:t>
            </a:r>
            <a:r>
              <a:rPr dirty="0" spc="6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</a:t>
            </a:r>
            <a:r>
              <a:rPr dirty="0" spc="65">
                <a:latin typeface="Arial"/>
                <a:cs typeface="Arial"/>
              </a:rPr>
              <a:t> </a:t>
            </a:r>
            <a:r>
              <a:rPr dirty="0" spc="85">
                <a:latin typeface="Arial"/>
                <a:cs typeface="Arial"/>
              </a:rPr>
              <a:t>nostri</a:t>
            </a:r>
            <a:r>
              <a:rPr dirty="0" spc="65">
                <a:latin typeface="Arial"/>
                <a:cs typeface="Arial"/>
              </a:rPr>
              <a:t> </a:t>
            </a:r>
            <a:r>
              <a:rPr dirty="0" spc="95">
                <a:latin typeface="Arial"/>
                <a:cs typeface="Arial"/>
              </a:rPr>
              <a:t>partner</a:t>
            </a:r>
            <a:r>
              <a:rPr dirty="0" spc="70">
                <a:latin typeface="Arial"/>
                <a:cs typeface="Arial"/>
              </a:rPr>
              <a:t> </a:t>
            </a:r>
            <a:r>
              <a:rPr dirty="0" spc="55">
                <a:latin typeface="Arial"/>
                <a:cs typeface="Arial"/>
              </a:rPr>
              <a:t>globali</a:t>
            </a:r>
            <a:r>
              <a:rPr dirty="0" spc="65">
                <a:latin typeface="Arial"/>
                <a:cs typeface="Arial"/>
              </a:rPr>
              <a:t> sono </a:t>
            </a:r>
            <a:r>
              <a:rPr dirty="0">
                <a:latin typeface="Arial"/>
                <a:cs typeface="Arial"/>
              </a:rPr>
              <a:t>specializzati</a:t>
            </a:r>
            <a:r>
              <a:rPr dirty="0" spc="65">
                <a:latin typeface="Arial"/>
                <a:cs typeface="Arial"/>
              </a:rPr>
              <a:t> </a:t>
            </a:r>
            <a:r>
              <a:rPr dirty="0" spc="80">
                <a:latin typeface="Arial"/>
                <a:cs typeface="Arial"/>
              </a:rPr>
              <a:t>in</a:t>
            </a:r>
            <a:r>
              <a:rPr dirty="0" spc="65">
                <a:latin typeface="Arial"/>
                <a:cs typeface="Arial"/>
              </a:rPr>
              <a:t> </a:t>
            </a:r>
            <a:r>
              <a:rPr dirty="0" spc="45">
                <a:latin typeface="Arial"/>
                <a:cs typeface="Arial"/>
              </a:rPr>
              <a:t>diverse</a:t>
            </a:r>
            <a:r>
              <a:rPr dirty="0" spc="6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aree</a:t>
            </a:r>
            <a:r>
              <a:rPr dirty="0" spc="70">
                <a:latin typeface="Arial"/>
                <a:cs typeface="Arial"/>
              </a:rPr>
              <a:t> </a:t>
            </a:r>
            <a:r>
              <a:rPr dirty="0" spc="50">
                <a:latin typeface="Arial"/>
                <a:cs typeface="Arial"/>
              </a:rPr>
              <a:t>della</a:t>
            </a:r>
            <a:r>
              <a:rPr dirty="0" spc="6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catena</a:t>
            </a:r>
            <a:r>
              <a:rPr dirty="0" spc="65">
                <a:latin typeface="Arial"/>
                <a:cs typeface="Arial"/>
              </a:rPr>
              <a:t> </a:t>
            </a:r>
            <a:r>
              <a:rPr dirty="0" spc="55">
                <a:latin typeface="Arial"/>
                <a:cs typeface="Arial"/>
              </a:rPr>
              <a:t>di </a:t>
            </a:r>
            <a:r>
              <a:rPr dirty="0" spc="70">
                <a:latin typeface="Arial"/>
                <a:cs typeface="Arial"/>
              </a:rPr>
              <a:t>approvvigionamento,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 spc="50">
                <a:latin typeface="Arial"/>
                <a:cs typeface="Arial"/>
              </a:rPr>
              <a:t>della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logistica</a:t>
            </a:r>
            <a:r>
              <a:rPr dirty="0" spc="4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 spc="50">
                <a:latin typeface="Arial"/>
                <a:cs typeface="Arial"/>
              </a:rPr>
              <a:t>della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 spc="50">
                <a:latin typeface="Arial"/>
                <a:cs typeface="Arial"/>
              </a:rPr>
              <a:t>spedizione</a:t>
            </a:r>
            <a:r>
              <a:rPr dirty="0" spc="45">
                <a:latin typeface="Arial"/>
                <a:cs typeface="Arial"/>
              </a:rPr>
              <a:t> </a:t>
            </a:r>
            <a:r>
              <a:rPr dirty="0" spc="50">
                <a:latin typeface="Arial"/>
                <a:cs typeface="Arial"/>
              </a:rPr>
              <a:t>delle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 spc="55">
                <a:latin typeface="Arial"/>
                <a:cs typeface="Arial"/>
              </a:rPr>
              <a:t>merci.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 spc="70">
                <a:latin typeface="Arial"/>
                <a:cs typeface="Arial"/>
              </a:rPr>
              <a:t>Ognuno</a:t>
            </a:r>
            <a:r>
              <a:rPr dirty="0" spc="45">
                <a:latin typeface="Arial"/>
                <a:cs typeface="Arial"/>
              </a:rPr>
              <a:t> </a:t>
            </a:r>
            <a:r>
              <a:rPr dirty="0" spc="80">
                <a:latin typeface="Arial"/>
                <a:cs typeface="Arial"/>
              </a:rPr>
              <a:t>di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 spc="95">
                <a:latin typeface="Arial"/>
                <a:cs typeface="Arial"/>
              </a:rPr>
              <a:t>loro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 spc="55">
                <a:latin typeface="Arial"/>
                <a:cs typeface="Arial"/>
              </a:rPr>
              <a:t>ha</a:t>
            </a:r>
            <a:r>
              <a:rPr dirty="0" spc="4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le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 spc="95">
                <a:latin typeface="Arial"/>
                <a:cs typeface="Arial"/>
              </a:rPr>
              <a:t>proprie</a:t>
            </a:r>
            <a:r>
              <a:rPr dirty="0" spc="45">
                <a:latin typeface="Arial"/>
                <a:cs typeface="Arial"/>
              </a:rPr>
              <a:t> </a:t>
            </a:r>
            <a:r>
              <a:rPr dirty="0" spc="60">
                <a:latin typeface="Arial"/>
                <a:cs typeface="Arial"/>
              </a:rPr>
              <a:t>competenze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 spc="60">
                <a:latin typeface="Arial"/>
                <a:cs typeface="Arial"/>
              </a:rPr>
              <a:t>per </a:t>
            </a:r>
            <a:r>
              <a:rPr dirty="0" spc="85">
                <a:latin typeface="Arial"/>
                <a:cs typeface="Arial"/>
              </a:rPr>
              <a:t>ottenere</a:t>
            </a:r>
            <a:r>
              <a:rPr dirty="0" spc="11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spazio</a:t>
            </a:r>
            <a:r>
              <a:rPr dirty="0" spc="114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presso</a:t>
            </a:r>
            <a:r>
              <a:rPr dirty="0" spc="110">
                <a:latin typeface="Arial"/>
                <a:cs typeface="Arial"/>
              </a:rPr>
              <a:t> </a:t>
            </a:r>
            <a:r>
              <a:rPr dirty="0" spc="50">
                <a:latin typeface="Arial"/>
                <a:cs typeface="Arial"/>
              </a:rPr>
              <a:t>i</a:t>
            </a:r>
            <a:r>
              <a:rPr dirty="0" spc="114">
                <a:latin typeface="Arial"/>
                <a:cs typeface="Arial"/>
              </a:rPr>
              <a:t> </a:t>
            </a:r>
            <a:r>
              <a:rPr dirty="0" spc="85">
                <a:latin typeface="Arial"/>
                <a:cs typeface="Arial"/>
              </a:rPr>
              <a:t>vettori</a:t>
            </a:r>
            <a:r>
              <a:rPr dirty="0" spc="114">
                <a:latin typeface="Arial"/>
                <a:cs typeface="Arial"/>
              </a:rPr>
              <a:t> </a:t>
            </a:r>
            <a:r>
              <a:rPr dirty="0" spc="110">
                <a:latin typeface="Arial"/>
                <a:cs typeface="Arial"/>
              </a:rPr>
              <a:t>marittimi </a:t>
            </a:r>
            <a:r>
              <a:rPr dirty="0">
                <a:latin typeface="Arial"/>
                <a:cs typeface="Arial"/>
              </a:rPr>
              <a:t>e</a:t>
            </a:r>
            <a:r>
              <a:rPr dirty="0" spc="114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aerei,</a:t>
            </a:r>
            <a:r>
              <a:rPr dirty="0" spc="114">
                <a:latin typeface="Arial"/>
                <a:cs typeface="Arial"/>
              </a:rPr>
              <a:t> </a:t>
            </a:r>
            <a:r>
              <a:rPr dirty="0" spc="60">
                <a:latin typeface="Arial"/>
                <a:cs typeface="Arial"/>
              </a:rPr>
              <a:t>sviluppare</a:t>
            </a:r>
            <a:r>
              <a:rPr dirty="0" spc="11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magazzini</a:t>
            </a:r>
            <a:r>
              <a:rPr dirty="0" spc="114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</a:t>
            </a:r>
            <a:r>
              <a:rPr dirty="0" spc="110">
                <a:latin typeface="Arial"/>
                <a:cs typeface="Arial"/>
              </a:rPr>
              <a:t> </a:t>
            </a:r>
            <a:r>
              <a:rPr dirty="0" spc="90">
                <a:latin typeface="Arial"/>
                <a:cs typeface="Arial"/>
              </a:rPr>
              <a:t>reti</a:t>
            </a:r>
            <a:r>
              <a:rPr dirty="0" spc="114">
                <a:latin typeface="Arial"/>
                <a:cs typeface="Arial"/>
              </a:rPr>
              <a:t> </a:t>
            </a:r>
            <a:r>
              <a:rPr dirty="0" spc="80">
                <a:latin typeface="Arial"/>
                <a:cs typeface="Arial"/>
              </a:rPr>
              <a:t>di</a:t>
            </a:r>
            <a:r>
              <a:rPr dirty="0" spc="114">
                <a:latin typeface="Arial"/>
                <a:cs typeface="Arial"/>
              </a:rPr>
              <a:t> </a:t>
            </a:r>
            <a:r>
              <a:rPr dirty="0" spc="75">
                <a:latin typeface="Arial"/>
                <a:cs typeface="Arial"/>
              </a:rPr>
              <a:t>distribuzione</a:t>
            </a:r>
            <a:r>
              <a:rPr dirty="0" spc="11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locali,</a:t>
            </a:r>
            <a:r>
              <a:rPr dirty="0" spc="114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selezionare</a:t>
            </a:r>
            <a:r>
              <a:rPr dirty="0" spc="114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 </a:t>
            </a:r>
            <a:r>
              <a:rPr dirty="0" spc="55">
                <a:latin typeface="Arial"/>
                <a:cs typeface="Arial"/>
              </a:rPr>
              <a:t>giusti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 spc="95">
                <a:latin typeface="Arial"/>
                <a:cs typeface="Arial"/>
              </a:rPr>
              <a:t>trasportatori</a:t>
            </a:r>
            <a:r>
              <a:rPr dirty="0" spc="45">
                <a:latin typeface="Arial"/>
                <a:cs typeface="Arial"/>
              </a:rPr>
              <a:t> </a:t>
            </a:r>
            <a:r>
              <a:rPr dirty="0" spc="50">
                <a:latin typeface="Arial"/>
                <a:cs typeface="Arial"/>
              </a:rPr>
              <a:t>stradali,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 spc="60">
                <a:latin typeface="Arial"/>
                <a:cs typeface="Arial"/>
              </a:rPr>
              <a:t>sviluppare</a:t>
            </a:r>
            <a:r>
              <a:rPr dirty="0" spc="45">
                <a:latin typeface="Arial"/>
                <a:cs typeface="Arial"/>
              </a:rPr>
              <a:t> </a:t>
            </a:r>
            <a:r>
              <a:rPr dirty="0" spc="55">
                <a:latin typeface="Arial"/>
                <a:cs typeface="Arial"/>
              </a:rPr>
              <a:t>sistemi</a:t>
            </a:r>
            <a:r>
              <a:rPr dirty="0" spc="45">
                <a:latin typeface="Arial"/>
                <a:cs typeface="Arial"/>
              </a:rPr>
              <a:t> </a:t>
            </a:r>
            <a:r>
              <a:rPr dirty="0" spc="85">
                <a:latin typeface="Arial"/>
                <a:cs typeface="Arial"/>
              </a:rPr>
              <a:t>informatici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 spc="85">
                <a:latin typeface="Arial"/>
                <a:cs typeface="Arial"/>
              </a:rPr>
              <a:t>per</a:t>
            </a:r>
            <a:r>
              <a:rPr dirty="0" spc="45">
                <a:latin typeface="Arial"/>
                <a:cs typeface="Arial"/>
              </a:rPr>
              <a:t> </a:t>
            </a:r>
            <a:r>
              <a:rPr dirty="0" spc="55">
                <a:latin typeface="Arial"/>
                <a:cs typeface="Arial"/>
              </a:rPr>
              <a:t>il</a:t>
            </a:r>
            <a:r>
              <a:rPr dirty="0" spc="45">
                <a:latin typeface="Arial"/>
                <a:cs typeface="Arial"/>
              </a:rPr>
              <a:t> </a:t>
            </a:r>
            <a:r>
              <a:rPr dirty="0" spc="80">
                <a:latin typeface="Arial"/>
                <a:cs typeface="Arial"/>
              </a:rPr>
              <a:t>monitoraggio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</a:t>
            </a:r>
            <a:r>
              <a:rPr dirty="0" spc="4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la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 spc="60">
                <a:latin typeface="Arial"/>
                <a:cs typeface="Arial"/>
              </a:rPr>
              <a:t>tracciabilità</a:t>
            </a:r>
            <a:r>
              <a:rPr dirty="0" spc="4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</a:t>
            </a:r>
            <a:r>
              <a:rPr dirty="0" spc="4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svolgere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 spc="-25">
                <a:latin typeface="Arial"/>
                <a:cs typeface="Arial"/>
              </a:rPr>
              <a:t>le </a:t>
            </a:r>
            <a:r>
              <a:rPr dirty="0" spc="65">
                <a:latin typeface="Arial"/>
                <a:cs typeface="Arial"/>
              </a:rPr>
              <a:t>operazioni</a:t>
            </a:r>
            <a:r>
              <a:rPr dirty="0" spc="10">
                <a:latin typeface="Arial"/>
                <a:cs typeface="Arial"/>
              </a:rPr>
              <a:t> </a:t>
            </a:r>
            <a:r>
              <a:rPr dirty="0" spc="80">
                <a:latin typeface="Arial"/>
                <a:cs typeface="Arial"/>
              </a:rPr>
              <a:t>di</a:t>
            </a:r>
            <a:r>
              <a:rPr dirty="0" spc="15">
                <a:latin typeface="Arial"/>
                <a:cs typeface="Arial"/>
              </a:rPr>
              <a:t> </a:t>
            </a:r>
            <a:r>
              <a:rPr dirty="0" spc="55">
                <a:latin typeface="Arial"/>
                <a:cs typeface="Arial"/>
              </a:rPr>
              <a:t>sdoganamento.</a:t>
            </a:r>
          </a:p>
          <a:p>
            <a:pPr marL="12700" marR="271780">
              <a:lnSpc>
                <a:spcPct val="114599"/>
              </a:lnSpc>
            </a:pPr>
            <a:r>
              <a:rPr dirty="0">
                <a:latin typeface="Arial"/>
                <a:cs typeface="Arial"/>
              </a:rPr>
              <a:t>La</a:t>
            </a:r>
            <a:r>
              <a:rPr dirty="0" spc="25">
                <a:latin typeface="Arial"/>
                <a:cs typeface="Arial"/>
              </a:rPr>
              <a:t> </a:t>
            </a:r>
            <a:r>
              <a:rPr dirty="0" spc="75">
                <a:latin typeface="Arial"/>
                <a:cs typeface="Arial"/>
              </a:rPr>
              <a:t>nostra</a:t>
            </a:r>
            <a:r>
              <a:rPr dirty="0" spc="25">
                <a:latin typeface="Arial"/>
                <a:cs typeface="Arial"/>
              </a:rPr>
              <a:t> </a:t>
            </a:r>
            <a:r>
              <a:rPr dirty="0" spc="95">
                <a:latin typeface="Arial"/>
                <a:cs typeface="Arial"/>
              </a:rPr>
              <a:t>portata</a:t>
            </a:r>
            <a:r>
              <a:rPr dirty="0" spc="25">
                <a:latin typeface="Arial"/>
                <a:cs typeface="Arial"/>
              </a:rPr>
              <a:t> </a:t>
            </a:r>
            <a:r>
              <a:rPr dirty="0" spc="50">
                <a:latin typeface="Arial"/>
                <a:cs typeface="Arial"/>
              </a:rPr>
              <a:t>globale</a:t>
            </a:r>
            <a:r>
              <a:rPr dirty="0" spc="30">
                <a:latin typeface="Arial"/>
                <a:cs typeface="Arial"/>
              </a:rPr>
              <a:t> </a:t>
            </a:r>
            <a:r>
              <a:rPr dirty="0" spc="95">
                <a:latin typeface="Arial"/>
                <a:cs typeface="Arial"/>
              </a:rPr>
              <a:t>permette</a:t>
            </a:r>
            <a:r>
              <a:rPr dirty="0" spc="2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ai</a:t>
            </a:r>
            <a:r>
              <a:rPr dirty="0" spc="25">
                <a:latin typeface="Arial"/>
                <a:cs typeface="Arial"/>
              </a:rPr>
              <a:t> </a:t>
            </a:r>
            <a:r>
              <a:rPr dirty="0" spc="85">
                <a:latin typeface="Arial"/>
                <a:cs typeface="Arial"/>
              </a:rPr>
              <a:t>nostri</a:t>
            </a:r>
            <a:r>
              <a:rPr dirty="0" spc="25">
                <a:latin typeface="Arial"/>
                <a:cs typeface="Arial"/>
              </a:rPr>
              <a:t> </a:t>
            </a:r>
            <a:r>
              <a:rPr dirty="0" spc="60">
                <a:latin typeface="Arial"/>
                <a:cs typeface="Arial"/>
              </a:rPr>
              <a:t>clienti</a:t>
            </a:r>
            <a:r>
              <a:rPr dirty="0" spc="30">
                <a:latin typeface="Arial"/>
                <a:cs typeface="Arial"/>
              </a:rPr>
              <a:t> </a:t>
            </a:r>
            <a:r>
              <a:rPr dirty="0" spc="80">
                <a:latin typeface="Arial"/>
                <a:cs typeface="Arial"/>
              </a:rPr>
              <a:t>di</a:t>
            </a:r>
            <a:r>
              <a:rPr dirty="0" spc="2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essere</a:t>
            </a:r>
            <a:r>
              <a:rPr dirty="0" spc="25">
                <a:latin typeface="Arial"/>
                <a:cs typeface="Arial"/>
              </a:rPr>
              <a:t> </a:t>
            </a:r>
            <a:r>
              <a:rPr dirty="0" spc="75">
                <a:latin typeface="Arial"/>
                <a:cs typeface="Arial"/>
              </a:rPr>
              <a:t>tranquilli,</a:t>
            </a:r>
            <a:r>
              <a:rPr dirty="0" spc="25">
                <a:latin typeface="Arial"/>
                <a:cs typeface="Arial"/>
              </a:rPr>
              <a:t> </a:t>
            </a:r>
            <a:r>
              <a:rPr dirty="0" spc="60">
                <a:latin typeface="Arial"/>
                <a:cs typeface="Arial"/>
              </a:rPr>
              <a:t>poiché</a:t>
            </a:r>
            <a:r>
              <a:rPr dirty="0" spc="3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le</a:t>
            </a:r>
            <a:r>
              <a:rPr dirty="0" spc="25">
                <a:latin typeface="Arial"/>
                <a:cs typeface="Arial"/>
              </a:rPr>
              <a:t> </a:t>
            </a:r>
            <a:r>
              <a:rPr dirty="0" spc="95">
                <a:latin typeface="Arial"/>
                <a:cs typeface="Arial"/>
              </a:rPr>
              <a:t>loro</a:t>
            </a:r>
            <a:r>
              <a:rPr dirty="0" spc="25">
                <a:latin typeface="Arial"/>
                <a:cs typeface="Arial"/>
              </a:rPr>
              <a:t> </a:t>
            </a:r>
            <a:r>
              <a:rPr dirty="0" spc="45">
                <a:latin typeface="Arial"/>
                <a:cs typeface="Arial"/>
              </a:rPr>
              <a:t>spedizioni,</a:t>
            </a:r>
            <a:r>
              <a:rPr dirty="0" spc="3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che</a:t>
            </a:r>
            <a:r>
              <a:rPr dirty="0" spc="2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si</a:t>
            </a:r>
            <a:r>
              <a:rPr dirty="0" spc="25">
                <a:latin typeface="Arial"/>
                <a:cs typeface="Arial"/>
              </a:rPr>
              <a:t> </a:t>
            </a:r>
            <a:r>
              <a:rPr dirty="0" spc="110">
                <a:latin typeface="Arial"/>
                <a:cs typeface="Arial"/>
              </a:rPr>
              <a:t>tratti</a:t>
            </a:r>
            <a:r>
              <a:rPr dirty="0" spc="25">
                <a:latin typeface="Arial"/>
                <a:cs typeface="Arial"/>
              </a:rPr>
              <a:t> </a:t>
            </a:r>
            <a:r>
              <a:rPr dirty="0" spc="55">
                <a:latin typeface="Arial"/>
                <a:cs typeface="Arial"/>
              </a:rPr>
              <a:t>di </a:t>
            </a:r>
            <a:r>
              <a:rPr dirty="0" spc="70">
                <a:latin typeface="Arial"/>
                <a:cs typeface="Arial"/>
              </a:rPr>
              <a:t>merci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60">
                <a:latin typeface="Arial"/>
                <a:cs typeface="Arial"/>
              </a:rPr>
              <a:t>pesanti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80">
                <a:latin typeface="Arial"/>
                <a:cs typeface="Arial"/>
              </a:rPr>
              <a:t>o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80">
                <a:latin typeface="Arial"/>
                <a:cs typeface="Arial"/>
              </a:rPr>
              <a:t>di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70">
                <a:latin typeface="Arial"/>
                <a:cs typeface="Arial"/>
              </a:rPr>
              <a:t>progetti,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 spc="80">
                <a:latin typeface="Arial"/>
                <a:cs typeface="Arial"/>
              </a:rPr>
              <a:t>di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45">
                <a:latin typeface="Arial"/>
                <a:cs typeface="Arial"/>
              </a:rPr>
              <a:t>carichi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95">
                <a:latin typeface="Arial"/>
                <a:cs typeface="Arial"/>
              </a:rPr>
              <a:t>marittimi,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aerei,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 spc="65">
                <a:latin typeface="Arial"/>
                <a:cs typeface="Arial"/>
              </a:rPr>
              <a:t>stradali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80">
                <a:latin typeface="Arial"/>
                <a:cs typeface="Arial"/>
              </a:rPr>
              <a:t>o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80">
                <a:latin typeface="Arial"/>
                <a:cs typeface="Arial"/>
              </a:rPr>
              <a:t>di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stoccaggio,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 spc="80">
                <a:latin typeface="Arial"/>
                <a:cs typeface="Arial"/>
              </a:rPr>
              <a:t>o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75">
                <a:latin typeface="Arial"/>
                <a:cs typeface="Arial"/>
              </a:rPr>
              <a:t>una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65">
                <a:latin typeface="Arial"/>
                <a:cs typeface="Arial"/>
              </a:rPr>
              <a:t>combinazione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80">
                <a:latin typeface="Arial"/>
                <a:cs typeface="Arial"/>
              </a:rPr>
              <a:t>di</a:t>
            </a:r>
            <a:r>
              <a:rPr dirty="0" spc="40">
                <a:latin typeface="Arial"/>
                <a:cs typeface="Arial"/>
              </a:rPr>
              <a:t> </a:t>
            </a:r>
            <a:r>
              <a:rPr dirty="0" spc="55">
                <a:latin typeface="Arial"/>
                <a:cs typeface="Arial"/>
              </a:rPr>
              <a:t>questi </a:t>
            </a:r>
            <a:r>
              <a:rPr dirty="0" spc="75">
                <a:latin typeface="Arial"/>
                <a:cs typeface="Arial"/>
              </a:rPr>
              <a:t>modi,</a:t>
            </a:r>
            <a:r>
              <a:rPr dirty="0" spc="-5">
                <a:latin typeface="Arial"/>
                <a:cs typeface="Arial"/>
              </a:rPr>
              <a:t> </a:t>
            </a:r>
            <a:r>
              <a:rPr dirty="0" spc="65">
                <a:latin typeface="Arial"/>
                <a:cs typeface="Arial"/>
              </a:rPr>
              <a:t>saranno</a:t>
            </a:r>
            <a:r>
              <a:rPr dirty="0">
                <a:latin typeface="Arial"/>
                <a:cs typeface="Arial"/>
              </a:rPr>
              <a:t> </a:t>
            </a:r>
            <a:r>
              <a:rPr dirty="0" spc="45">
                <a:latin typeface="Arial"/>
                <a:cs typeface="Arial"/>
              </a:rPr>
              <a:t>gestite</a:t>
            </a:r>
            <a:r>
              <a:rPr dirty="0" spc="-5">
                <a:latin typeface="Arial"/>
                <a:cs typeface="Arial"/>
              </a:rPr>
              <a:t> </a:t>
            </a:r>
            <a:r>
              <a:rPr dirty="0" spc="55">
                <a:latin typeface="Arial"/>
                <a:cs typeface="Arial"/>
              </a:rPr>
              <a:t>da</a:t>
            </a:r>
            <a:r>
              <a:rPr dirty="0">
                <a:latin typeface="Arial"/>
                <a:cs typeface="Arial"/>
              </a:rPr>
              <a:t> A a</a:t>
            </a:r>
            <a:r>
              <a:rPr dirty="0" spc="-5">
                <a:latin typeface="Arial"/>
                <a:cs typeface="Arial"/>
              </a:rPr>
              <a:t> </a:t>
            </a:r>
            <a:r>
              <a:rPr dirty="0" spc="-25">
                <a:latin typeface="Arial"/>
                <a:cs typeface="Arial"/>
              </a:rPr>
              <a:t>Z.</a:t>
            </a:r>
          </a:p>
          <a:p>
            <a:pPr marL="12700" marR="755015">
              <a:lnSpc>
                <a:spcPct val="114599"/>
              </a:lnSpc>
            </a:pPr>
            <a:r>
              <a:rPr dirty="0" spc="70">
                <a:latin typeface="Arial"/>
                <a:cs typeface="Arial"/>
              </a:rPr>
              <a:t>Abbiamo</a:t>
            </a:r>
            <a:r>
              <a:rPr dirty="0" spc="30">
                <a:latin typeface="Arial"/>
                <a:cs typeface="Arial"/>
              </a:rPr>
              <a:t> </a:t>
            </a:r>
            <a:r>
              <a:rPr dirty="0" spc="75">
                <a:latin typeface="Arial"/>
                <a:cs typeface="Arial"/>
              </a:rPr>
              <a:t>stabilito</a:t>
            </a:r>
            <a:r>
              <a:rPr dirty="0" spc="30">
                <a:latin typeface="Arial"/>
                <a:cs typeface="Arial"/>
              </a:rPr>
              <a:t> </a:t>
            </a:r>
            <a:r>
              <a:rPr dirty="0" spc="60">
                <a:latin typeface="Arial"/>
                <a:cs typeface="Arial"/>
              </a:rPr>
              <a:t>queste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85">
                <a:latin typeface="Arial"/>
                <a:cs typeface="Arial"/>
              </a:rPr>
              <a:t>partnership</a:t>
            </a:r>
            <a:r>
              <a:rPr dirty="0" spc="30">
                <a:latin typeface="Arial"/>
                <a:cs typeface="Arial"/>
              </a:rPr>
              <a:t> </a:t>
            </a:r>
            <a:r>
              <a:rPr dirty="0" spc="60">
                <a:latin typeface="Arial"/>
                <a:cs typeface="Arial"/>
              </a:rPr>
              <a:t>nel</a:t>
            </a:r>
            <a:r>
              <a:rPr dirty="0" spc="30">
                <a:latin typeface="Arial"/>
                <a:cs typeface="Arial"/>
              </a:rPr>
              <a:t> </a:t>
            </a:r>
            <a:r>
              <a:rPr dirty="0" spc="50">
                <a:latin typeface="Arial"/>
                <a:cs typeface="Arial"/>
              </a:rPr>
              <a:t>corso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degli</a:t>
            </a:r>
            <a:r>
              <a:rPr dirty="0" spc="30">
                <a:latin typeface="Arial"/>
                <a:cs typeface="Arial"/>
              </a:rPr>
              <a:t> </a:t>
            </a:r>
            <a:r>
              <a:rPr dirty="0" spc="70">
                <a:latin typeface="Arial"/>
                <a:cs typeface="Arial"/>
              </a:rPr>
              <a:t>anni</a:t>
            </a:r>
            <a:r>
              <a:rPr dirty="0" spc="30">
                <a:latin typeface="Arial"/>
                <a:cs typeface="Arial"/>
              </a:rPr>
              <a:t> </a:t>
            </a:r>
            <a:r>
              <a:rPr dirty="0" spc="80">
                <a:latin typeface="Arial"/>
                <a:cs typeface="Arial"/>
              </a:rPr>
              <a:t>di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50">
                <a:latin typeface="Arial"/>
                <a:cs typeface="Arial"/>
              </a:rPr>
              <a:t>collaborazione,</a:t>
            </a:r>
            <a:r>
              <a:rPr dirty="0" spc="30">
                <a:latin typeface="Arial"/>
                <a:cs typeface="Arial"/>
              </a:rPr>
              <a:t> </a:t>
            </a:r>
            <a:r>
              <a:rPr dirty="0" spc="85">
                <a:latin typeface="Arial"/>
                <a:cs typeface="Arial"/>
              </a:rPr>
              <a:t>incontrandoli</a:t>
            </a:r>
            <a:r>
              <a:rPr dirty="0" spc="30">
                <a:latin typeface="Arial"/>
                <a:cs typeface="Arial"/>
              </a:rPr>
              <a:t> </a:t>
            </a:r>
            <a:r>
              <a:rPr dirty="0" spc="80">
                <a:latin typeface="Arial"/>
                <a:cs typeface="Arial"/>
              </a:rPr>
              <a:t>di</a:t>
            </a:r>
            <a:r>
              <a:rPr dirty="0" spc="35">
                <a:latin typeface="Arial"/>
                <a:cs typeface="Arial"/>
              </a:rPr>
              <a:t> </a:t>
            </a:r>
            <a:r>
              <a:rPr dirty="0" spc="40">
                <a:latin typeface="Arial"/>
                <a:cs typeface="Arial"/>
              </a:rPr>
              <a:t>persona, </a:t>
            </a:r>
            <a:r>
              <a:rPr dirty="0" spc="85">
                <a:latin typeface="Arial"/>
                <a:cs typeface="Arial"/>
              </a:rPr>
              <a:t>comprendendo</a:t>
            </a:r>
            <a:r>
              <a:rPr dirty="0" spc="2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le</a:t>
            </a:r>
            <a:r>
              <a:rPr dirty="0" spc="25">
                <a:latin typeface="Arial"/>
                <a:cs typeface="Arial"/>
              </a:rPr>
              <a:t> </a:t>
            </a:r>
            <a:r>
              <a:rPr dirty="0" spc="60">
                <a:latin typeface="Arial"/>
                <a:cs typeface="Arial"/>
              </a:rPr>
              <a:t>competenze</a:t>
            </a:r>
            <a:r>
              <a:rPr dirty="0" spc="3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</a:t>
            </a:r>
            <a:r>
              <a:rPr dirty="0" spc="2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le</a:t>
            </a:r>
            <a:r>
              <a:rPr dirty="0" spc="30">
                <a:latin typeface="Arial"/>
                <a:cs typeface="Arial"/>
              </a:rPr>
              <a:t> </a:t>
            </a:r>
            <a:r>
              <a:rPr dirty="0" spc="55">
                <a:latin typeface="Arial"/>
                <a:cs typeface="Arial"/>
              </a:rPr>
              <a:t>certificazioni</a:t>
            </a:r>
            <a:r>
              <a:rPr dirty="0" spc="25">
                <a:latin typeface="Arial"/>
                <a:cs typeface="Arial"/>
              </a:rPr>
              <a:t> </a:t>
            </a:r>
            <a:r>
              <a:rPr dirty="0" spc="60">
                <a:latin typeface="Arial"/>
                <a:cs typeface="Arial"/>
              </a:rPr>
              <a:t>professionali</a:t>
            </a:r>
            <a:r>
              <a:rPr dirty="0" spc="30">
                <a:latin typeface="Arial"/>
                <a:cs typeface="Arial"/>
              </a:rPr>
              <a:t> </a:t>
            </a:r>
            <a:r>
              <a:rPr dirty="0" spc="80">
                <a:latin typeface="Arial"/>
                <a:cs typeface="Arial"/>
              </a:rPr>
              <a:t>di</a:t>
            </a:r>
            <a:r>
              <a:rPr dirty="0" spc="25">
                <a:latin typeface="Arial"/>
                <a:cs typeface="Arial"/>
              </a:rPr>
              <a:t> </a:t>
            </a:r>
            <a:r>
              <a:rPr dirty="0" spc="85">
                <a:latin typeface="Arial"/>
                <a:cs typeface="Arial"/>
              </a:rPr>
              <a:t>ognuno</a:t>
            </a:r>
            <a:r>
              <a:rPr dirty="0" spc="2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</a:t>
            </a:r>
            <a:r>
              <a:rPr dirty="0" spc="30">
                <a:latin typeface="Arial"/>
                <a:cs typeface="Arial"/>
              </a:rPr>
              <a:t> </a:t>
            </a:r>
            <a:r>
              <a:rPr dirty="0" spc="70">
                <a:latin typeface="Arial"/>
                <a:cs typeface="Arial"/>
              </a:rPr>
              <a:t>sviluppando</a:t>
            </a:r>
            <a:r>
              <a:rPr dirty="0" spc="2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</a:t>
            </a:r>
            <a:r>
              <a:rPr dirty="0" spc="30">
                <a:latin typeface="Arial"/>
                <a:cs typeface="Arial"/>
              </a:rPr>
              <a:t> </a:t>
            </a:r>
            <a:r>
              <a:rPr dirty="0" spc="80">
                <a:latin typeface="Arial"/>
                <a:cs typeface="Arial"/>
              </a:rPr>
              <a:t>implementando </a:t>
            </a:r>
            <a:r>
              <a:rPr dirty="0" spc="65">
                <a:latin typeface="Arial"/>
                <a:cs typeface="Arial"/>
              </a:rPr>
              <a:t>operazioni</a:t>
            </a:r>
            <a:r>
              <a:rPr dirty="0" spc="5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che</a:t>
            </a:r>
            <a:r>
              <a:rPr dirty="0" spc="60">
                <a:latin typeface="Arial"/>
                <a:cs typeface="Arial"/>
              </a:rPr>
              <a:t> </a:t>
            </a:r>
            <a:r>
              <a:rPr dirty="0" spc="90">
                <a:latin typeface="Arial"/>
                <a:cs typeface="Arial"/>
              </a:rPr>
              <a:t>rispondono</a:t>
            </a:r>
            <a:r>
              <a:rPr dirty="0" spc="6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alle</a:t>
            </a:r>
            <a:r>
              <a:rPr dirty="0" spc="6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esigenze</a:t>
            </a:r>
            <a:r>
              <a:rPr dirty="0" spc="60">
                <a:latin typeface="Arial"/>
                <a:cs typeface="Arial"/>
              </a:rPr>
              <a:t> dei </a:t>
            </a:r>
            <a:r>
              <a:rPr dirty="0" spc="85">
                <a:latin typeface="Arial"/>
                <a:cs typeface="Arial"/>
              </a:rPr>
              <a:t>nostri</a:t>
            </a:r>
            <a:r>
              <a:rPr dirty="0" spc="60">
                <a:latin typeface="Arial"/>
                <a:cs typeface="Arial"/>
              </a:rPr>
              <a:t> </a:t>
            </a:r>
            <a:r>
              <a:rPr dirty="0" spc="40">
                <a:latin typeface="Arial"/>
                <a:cs typeface="Arial"/>
              </a:rPr>
              <a:t>clienti.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14675341" y="711574"/>
            <a:ext cx="2957830" cy="69405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 indent="384175">
              <a:lnSpc>
                <a:spcPts val="2630"/>
              </a:lnSpc>
              <a:spcBef>
                <a:spcPts val="195"/>
              </a:spcBef>
            </a:pPr>
            <a:r>
              <a:rPr dirty="0" sz="2200" spc="50">
                <a:latin typeface="Arial Black"/>
                <a:cs typeface="Arial Black"/>
              </a:rPr>
              <a:t>Offri</a:t>
            </a:r>
            <a:r>
              <a:rPr dirty="0" sz="2200" spc="70">
                <a:latin typeface="Arial Black"/>
                <a:cs typeface="Arial Black"/>
              </a:rPr>
              <a:t> </a:t>
            </a:r>
            <a:r>
              <a:rPr dirty="0" sz="2200" spc="-10">
                <a:latin typeface="Arial Black"/>
                <a:cs typeface="Arial Black"/>
              </a:rPr>
              <a:t>soluzioni </a:t>
            </a:r>
            <a:r>
              <a:rPr dirty="0" sz="2200">
                <a:latin typeface="Arial Black"/>
                <a:cs typeface="Arial Black"/>
              </a:rPr>
              <a:t>orientate</a:t>
            </a:r>
            <a:r>
              <a:rPr dirty="0" sz="2200" spc="50">
                <a:latin typeface="Arial Black"/>
                <a:cs typeface="Arial Black"/>
              </a:rPr>
              <a:t> </a:t>
            </a:r>
            <a:r>
              <a:rPr dirty="0" sz="2200">
                <a:latin typeface="Arial Black"/>
                <a:cs typeface="Arial Black"/>
              </a:rPr>
              <a:t>al</a:t>
            </a:r>
            <a:r>
              <a:rPr dirty="0" sz="2200" spc="50">
                <a:latin typeface="Arial Black"/>
                <a:cs typeface="Arial Black"/>
              </a:rPr>
              <a:t> </a:t>
            </a:r>
            <a:r>
              <a:rPr dirty="0" sz="2200" spc="-10">
                <a:latin typeface="Arial Black"/>
                <a:cs typeface="Arial Black"/>
              </a:rPr>
              <a:t>valore.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60"/>
              <a:t>WCP</a:t>
            </a:r>
            <a:r>
              <a:rPr dirty="0" spc="-530"/>
              <a:t> </a:t>
            </a:r>
            <a:r>
              <a:rPr dirty="0" spc="-670"/>
              <a:t>GLOBAL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14355629" y="2056355"/>
            <a:ext cx="3868420" cy="3836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ts val="1900"/>
              </a:lnSpc>
              <a:spcBef>
                <a:spcPts val="100"/>
              </a:spcBef>
            </a:pPr>
            <a:r>
              <a:rPr dirty="0" sz="1600" spc="-10">
                <a:latin typeface="Arial Black"/>
                <a:cs typeface="Arial Black"/>
              </a:rPr>
              <a:t>Strategia</a:t>
            </a:r>
            <a:r>
              <a:rPr dirty="0" sz="1600" spc="-125">
                <a:latin typeface="Arial Black"/>
                <a:cs typeface="Arial Black"/>
              </a:rPr>
              <a:t> </a:t>
            </a:r>
            <a:r>
              <a:rPr dirty="0" sz="1600" spc="-10">
                <a:latin typeface="Arial Black"/>
                <a:cs typeface="Arial Black"/>
              </a:rPr>
              <a:t>tecnologica</a:t>
            </a:r>
            <a:endParaRPr sz="1600">
              <a:latin typeface="Arial Black"/>
              <a:cs typeface="Arial Black"/>
            </a:endParaRPr>
          </a:p>
          <a:p>
            <a:pPr marL="38100" marR="313055">
              <a:lnSpc>
                <a:spcPts val="1880"/>
              </a:lnSpc>
              <a:spcBef>
                <a:spcPts val="70"/>
              </a:spcBef>
            </a:pPr>
            <a:r>
              <a:rPr dirty="0" sz="1600" spc="60">
                <a:latin typeface="Arial"/>
                <a:cs typeface="Arial"/>
              </a:rPr>
              <a:t>Presso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 spc="114">
                <a:latin typeface="Arial"/>
                <a:cs typeface="Arial"/>
              </a:rPr>
              <a:t>World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 spc="60">
                <a:latin typeface="Arial"/>
                <a:cs typeface="Arial"/>
              </a:rPr>
              <a:t>Cargo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 spc="65">
                <a:latin typeface="Arial"/>
                <a:cs typeface="Arial"/>
              </a:rPr>
              <a:t>Pacific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(WCP), </a:t>
            </a:r>
            <a:r>
              <a:rPr dirty="0" sz="1600" spc="114">
                <a:latin typeface="Arial"/>
                <a:cs typeface="Arial"/>
              </a:rPr>
              <a:t>investiamo</a:t>
            </a:r>
            <a:r>
              <a:rPr dirty="0" sz="1600" spc="135">
                <a:latin typeface="Arial"/>
                <a:cs typeface="Arial"/>
              </a:rPr>
              <a:t> </a:t>
            </a:r>
            <a:r>
              <a:rPr dirty="0" sz="1600" spc="105">
                <a:latin typeface="Arial"/>
                <a:cs typeface="Arial"/>
              </a:rPr>
              <a:t>in</a:t>
            </a:r>
            <a:r>
              <a:rPr dirty="0" sz="1600" spc="140">
                <a:latin typeface="Arial"/>
                <a:cs typeface="Arial"/>
              </a:rPr>
              <a:t> </a:t>
            </a:r>
            <a:r>
              <a:rPr dirty="0" sz="1600" spc="105">
                <a:latin typeface="Arial"/>
                <a:cs typeface="Arial"/>
              </a:rPr>
              <a:t>una</a:t>
            </a:r>
            <a:r>
              <a:rPr dirty="0" sz="1600" spc="140">
                <a:latin typeface="Arial"/>
                <a:cs typeface="Arial"/>
              </a:rPr>
              <a:t> </a:t>
            </a:r>
            <a:r>
              <a:rPr dirty="0" sz="1600" spc="95">
                <a:latin typeface="Arial"/>
                <a:cs typeface="Arial"/>
              </a:rPr>
              <a:t>strategia </a:t>
            </a:r>
            <a:r>
              <a:rPr dirty="0" sz="1600" spc="100">
                <a:latin typeface="Arial"/>
                <a:cs typeface="Arial"/>
              </a:rPr>
              <a:t>tecnologica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 spc="105">
                <a:latin typeface="Arial"/>
                <a:cs typeface="Arial"/>
              </a:rPr>
              <a:t>volta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 spc="114">
                <a:latin typeface="Arial"/>
                <a:cs typeface="Arial"/>
              </a:rPr>
              <a:t>garantire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 spc="100">
                <a:latin typeface="Arial"/>
                <a:cs typeface="Arial"/>
              </a:rPr>
              <a:t>un flusso</a:t>
            </a:r>
            <a:r>
              <a:rPr dirty="0" sz="1600" spc="140">
                <a:latin typeface="Arial"/>
                <a:cs typeface="Arial"/>
              </a:rPr>
              <a:t> </a:t>
            </a:r>
            <a:r>
              <a:rPr dirty="0" sz="1600" spc="130">
                <a:latin typeface="Arial"/>
                <a:cs typeface="Arial"/>
              </a:rPr>
              <a:t>rapido</a:t>
            </a:r>
            <a:r>
              <a:rPr dirty="0" sz="1600" spc="140">
                <a:latin typeface="Arial"/>
                <a:cs typeface="Arial"/>
              </a:rPr>
              <a:t> </a:t>
            </a:r>
            <a:r>
              <a:rPr dirty="0" sz="1600" spc="105">
                <a:latin typeface="Arial"/>
                <a:cs typeface="Arial"/>
              </a:rPr>
              <a:t>di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 spc="130">
                <a:latin typeface="Arial"/>
                <a:cs typeface="Arial"/>
              </a:rPr>
              <a:t>informazioni</a:t>
            </a:r>
            <a:r>
              <a:rPr dirty="0" sz="1600" spc="140">
                <a:latin typeface="Arial"/>
                <a:cs typeface="Arial"/>
              </a:rPr>
              <a:t> </a:t>
            </a:r>
            <a:r>
              <a:rPr dirty="0" sz="1600" spc="90">
                <a:latin typeface="Arial"/>
                <a:cs typeface="Arial"/>
              </a:rPr>
              <a:t>per </a:t>
            </a:r>
            <a:r>
              <a:rPr dirty="0" sz="1600" spc="120">
                <a:latin typeface="Arial"/>
                <a:cs typeface="Arial"/>
              </a:rPr>
              <a:t>muovere</a:t>
            </a:r>
            <a:r>
              <a:rPr dirty="0" sz="1600" spc="140">
                <a:latin typeface="Arial"/>
                <a:cs typeface="Arial"/>
              </a:rPr>
              <a:t> </a:t>
            </a:r>
            <a:r>
              <a:rPr dirty="0" sz="1600" spc="80">
                <a:latin typeface="Arial"/>
                <a:cs typeface="Arial"/>
              </a:rPr>
              <a:t>il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 spc="85">
                <a:latin typeface="Arial"/>
                <a:cs typeface="Arial"/>
              </a:rPr>
              <a:t>carico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 spc="90">
                <a:latin typeface="Arial"/>
                <a:cs typeface="Arial"/>
              </a:rPr>
              <a:t>con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 spc="105">
                <a:latin typeface="Arial"/>
                <a:cs typeface="Arial"/>
              </a:rPr>
              <a:t>facilità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e </a:t>
            </a:r>
            <a:r>
              <a:rPr dirty="0" sz="1600" spc="114">
                <a:latin typeface="Arial"/>
                <a:cs typeface="Arial"/>
              </a:rPr>
              <a:t>comunicare</a:t>
            </a:r>
            <a:r>
              <a:rPr dirty="0" sz="1600" spc="135">
                <a:latin typeface="Arial"/>
                <a:cs typeface="Arial"/>
              </a:rPr>
              <a:t> </a:t>
            </a:r>
            <a:r>
              <a:rPr dirty="0" sz="1600" spc="105">
                <a:latin typeface="Arial"/>
                <a:cs typeface="Arial"/>
              </a:rPr>
              <a:t>in</a:t>
            </a:r>
            <a:r>
              <a:rPr dirty="0" sz="1600" spc="135">
                <a:latin typeface="Arial"/>
                <a:cs typeface="Arial"/>
              </a:rPr>
              <a:t> </a:t>
            </a:r>
            <a:r>
              <a:rPr dirty="0" sz="1600" spc="145">
                <a:latin typeface="Arial"/>
                <a:cs typeface="Arial"/>
              </a:rPr>
              <a:t>tempo</a:t>
            </a:r>
            <a:r>
              <a:rPr dirty="0" sz="1600" spc="135">
                <a:latin typeface="Arial"/>
                <a:cs typeface="Arial"/>
              </a:rPr>
              <a:t> </a:t>
            </a:r>
            <a:r>
              <a:rPr dirty="0" sz="1600" spc="90">
                <a:latin typeface="Arial"/>
                <a:cs typeface="Arial"/>
              </a:rPr>
              <a:t>reale</a:t>
            </a:r>
            <a:r>
              <a:rPr dirty="0" sz="1600" spc="135">
                <a:latin typeface="Arial"/>
                <a:cs typeface="Arial"/>
              </a:rPr>
              <a:t> </a:t>
            </a:r>
            <a:r>
              <a:rPr dirty="0" sz="1600" spc="90">
                <a:latin typeface="Arial"/>
                <a:cs typeface="Arial"/>
              </a:rPr>
              <a:t>con</a:t>
            </a:r>
            <a:r>
              <a:rPr dirty="0" sz="1600" spc="135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i </a:t>
            </a:r>
            <a:r>
              <a:rPr dirty="0" sz="1600" spc="130">
                <a:latin typeface="Arial"/>
                <a:cs typeface="Arial"/>
              </a:rPr>
              <a:t>nostri </a:t>
            </a:r>
            <a:r>
              <a:rPr dirty="0" sz="1600" spc="90">
                <a:latin typeface="Arial"/>
                <a:cs typeface="Arial"/>
              </a:rPr>
              <a:t>clienti.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00"/>
              </a:lnSpc>
              <a:spcBef>
                <a:spcPts val="1705"/>
              </a:spcBef>
            </a:pPr>
            <a:r>
              <a:rPr dirty="0" sz="1600" spc="-70">
                <a:latin typeface="Arial Black"/>
                <a:cs typeface="Arial Black"/>
              </a:rPr>
              <a:t>WCP</a:t>
            </a:r>
            <a:r>
              <a:rPr dirty="0" sz="1600" spc="-65">
                <a:latin typeface="Arial Black"/>
                <a:cs typeface="Arial Black"/>
              </a:rPr>
              <a:t> </a:t>
            </a:r>
            <a:r>
              <a:rPr dirty="0" sz="1600" spc="-30">
                <a:latin typeface="Arial Black"/>
                <a:cs typeface="Arial Black"/>
              </a:rPr>
              <a:t>Tracking</a:t>
            </a:r>
            <a:r>
              <a:rPr dirty="0" sz="1600" spc="-85">
                <a:latin typeface="Arial Black"/>
                <a:cs typeface="Arial Black"/>
              </a:rPr>
              <a:t> </a:t>
            </a:r>
            <a:r>
              <a:rPr dirty="0" sz="1600" spc="-25">
                <a:latin typeface="Arial Black"/>
                <a:cs typeface="Arial Black"/>
              </a:rPr>
              <a:t>WCP</a:t>
            </a:r>
            <a:endParaRPr sz="1600">
              <a:latin typeface="Arial Black"/>
              <a:cs typeface="Arial Black"/>
            </a:endParaRPr>
          </a:p>
          <a:p>
            <a:pPr marL="12700" marR="5080">
              <a:lnSpc>
                <a:spcPts val="1880"/>
              </a:lnSpc>
              <a:spcBef>
                <a:spcPts val="75"/>
              </a:spcBef>
            </a:pPr>
            <a:r>
              <a:rPr dirty="0" sz="1600" spc="120">
                <a:latin typeface="Arial"/>
                <a:cs typeface="Arial"/>
              </a:rPr>
              <a:t>Mantiene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 spc="60">
                <a:latin typeface="Arial"/>
                <a:cs typeface="Arial"/>
              </a:rPr>
              <a:t>la</a:t>
            </a:r>
            <a:r>
              <a:rPr dirty="0" sz="1600" spc="150">
                <a:latin typeface="Arial"/>
                <a:cs typeface="Arial"/>
              </a:rPr>
              <a:t> </a:t>
            </a:r>
            <a:r>
              <a:rPr dirty="0" sz="1600" spc="105">
                <a:latin typeface="Arial"/>
                <a:cs typeface="Arial"/>
              </a:rPr>
              <a:t>vostra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 spc="120">
                <a:latin typeface="Arial"/>
                <a:cs typeface="Arial"/>
              </a:rPr>
              <a:t>attività</a:t>
            </a:r>
            <a:r>
              <a:rPr dirty="0" sz="1600" spc="150">
                <a:latin typeface="Arial"/>
                <a:cs typeface="Arial"/>
              </a:rPr>
              <a:t> </a:t>
            </a:r>
            <a:r>
              <a:rPr dirty="0" sz="1600" spc="80">
                <a:latin typeface="Arial"/>
                <a:cs typeface="Arial"/>
              </a:rPr>
              <a:t>in </a:t>
            </a:r>
            <a:r>
              <a:rPr dirty="0" sz="1600" spc="130">
                <a:latin typeface="Arial"/>
                <a:cs typeface="Arial"/>
              </a:rPr>
              <a:t>movimento,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 spc="125">
                <a:latin typeface="Arial"/>
                <a:cs typeface="Arial"/>
              </a:rPr>
              <a:t>tempestivamente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 spc="70">
                <a:latin typeface="Arial"/>
                <a:cs typeface="Arial"/>
              </a:rPr>
              <a:t>sulla </a:t>
            </a:r>
            <a:r>
              <a:rPr dirty="0" sz="1600" spc="95">
                <a:latin typeface="Arial"/>
                <a:cs typeface="Arial"/>
              </a:rPr>
              <a:t>giusta</a:t>
            </a:r>
            <a:r>
              <a:rPr dirty="0" sz="1600" spc="130">
                <a:latin typeface="Arial"/>
                <a:cs typeface="Arial"/>
              </a:rPr>
              <a:t> </a:t>
            </a:r>
            <a:r>
              <a:rPr dirty="0" sz="1600" spc="55">
                <a:latin typeface="Arial"/>
                <a:cs typeface="Arial"/>
              </a:rPr>
              <a:t>via,</a:t>
            </a:r>
            <a:r>
              <a:rPr dirty="0" sz="1600" spc="135">
                <a:latin typeface="Arial"/>
                <a:cs typeface="Arial"/>
              </a:rPr>
              <a:t> </a:t>
            </a:r>
            <a:r>
              <a:rPr dirty="0" sz="1600" spc="60">
                <a:latin typeface="Arial"/>
                <a:cs typeface="Arial"/>
              </a:rPr>
              <a:t>al</a:t>
            </a:r>
            <a:r>
              <a:rPr dirty="0" sz="1600" spc="135">
                <a:latin typeface="Arial"/>
                <a:cs typeface="Arial"/>
              </a:rPr>
              <a:t> </a:t>
            </a:r>
            <a:r>
              <a:rPr dirty="0" sz="1600" spc="114">
                <a:latin typeface="Arial"/>
                <a:cs typeface="Arial"/>
              </a:rPr>
              <a:t>fine</a:t>
            </a:r>
            <a:r>
              <a:rPr dirty="0" sz="1600" spc="135">
                <a:latin typeface="Arial"/>
                <a:cs typeface="Arial"/>
              </a:rPr>
              <a:t> </a:t>
            </a:r>
            <a:r>
              <a:rPr dirty="0" sz="1600" spc="105">
                <a:latin typeface="Arial"/>
                <a:cs typeface="Arial"/>
              </a:rPr>
              <a:t>di</a:t>
            </a:r>
            <a:r>
              <a:rPr dirty="0" sz="1600" spc="135">
                <a:latin typeface="Arial"/>
                <a:cs typeface="Arial"/>
              </a:rPr>
              <a:t> </a:t>
            </a:r>
            <a:r>
              <a:rPr dirty="0" sz="1600" spc="114">
                <a:latin typeface="Arial"/>
                <a:cs typeface="Arial"/>
              </a:rPr>
              <a:t>comunicare</a:t>
            </a:r>
            <a:r>
              <a:rPr dirty="0" sz="1600" spc="135">
                <a:latin typeface="Arial"/>
                <a:cs typeface="Arial"/>
              </a:rPr>
              <a:t> </a:t>
            </a:r>
            <a:r>
              <a:rPr dirty="0" sz="1600" spc="55">
                <a:latin typeface="Arial"/>
                <a:cs typeface="Arial"/>
              </a:rPr>
              <a:t>il </a:t>
            </a:r>
            <a:r>
              <a:rPr dirty="0" sz="1600" spc="100">
                <a:latin typeface="Arial"/>
                <a:cs typeface="Arial"/>
              </a:rPr>
              <a:t>flusso</a:t>
            </a:r>
            <a:r>
              <a:rPr dirty="0" sz="1600" spc="140">
                <a:latin typeface="Arial"/>
                <a:cs typeface="Arial"/>
              </a:rPr>
              <a:t> </a:t>
            </a:r>
            <a:r>
              <a:rPr dirty="0" sz="1600" spc="105">
                <a:latin typeface="Arial"/>
                <a:cs typeface="Arial"/>
              </a:rPr>
              <a:t>di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 spc="130">
                <a:latin typeface="Arial"/>
                <a:cs typeface="Arial"/>
              </a:rPr>
              <a:t>informazioni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 spc="130">
                <a:latin typeface="Arial"/>
                <a:cs typeface="Arial"/>
              </a:rPr>
              <a:t>riguardanti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 spc="35">
                <a:latin typeface="Arial"/>
                <a:cs typeface="Arial"/>
              </a:rPr>
              <a:t>la </a:t>
            </a:r>
            <a:r>
              <a:rPr dirty="0" sz="1600" spc="105">
                <a:latin typeface="Arial"/>
                <a:cs typeface="Arial"/>
              </a:rPr>
              <a:t>vostra</a:t>
            </a:r>
            <a:r>
              <a:rPr dirty="0" sz="1600" spc="155">
                <a:latin typeface="Arial"/>
                <a:cs typeface="Arial"/>
              </a:rPr>
              <a:t> </a:t>
            </a:r>
            <a:r>
              <a:rPr dirty="0" sz="1600" spc="90">
                <a:latin typeface="Arial"/>
                <a:cs typeface="Arial"/>
              </a:rPr>
              <a:t>spedizione,</a:t>
            </a:r>
            <a:r>
              <a:rPr dirty="0" sz="1600" spc="1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</a:t>
            </a:r>
            <a:r>
              <a:rPr dirty="0" sz="1600" spc="155">
                <a:latin typeface="Arial"/>
                <a:cs typeface="Arial"/>
              </a:rPr>
              <a:t> </a:t>
            </a:r>
            <a:r>
              <a:rPr dirty="0" sz="1600" spc="114">
                <a:latin typeface="Arial"/>
                <a:cs typeface="Arial"/>
              </a:rPr>
              <a:t>garantire</a:t>
            </a:r>
            <a:r>
              <a:rPr dirty="0" sz="1600" spc="15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così</a:t>
            </a:r>
            <a:r>
              <a:rPr dirty="0" sz="1600" spc="500">
                <a:latin typeface="Arial"/>
                <a:cs typeface="Arial"/>
              </a:rPr>
              <a:t> </a:t>
            </a:r>
            <a:r>
              <a:rPr dirty="0" sz="1600" spc="125">
                <a:latin typeface="Arial"/>
                <a:cs typeface="Arial"/>
              </a:rPr>
              <a:t>un</a:t>
            </a:r>
            <a:r>
              <a:rPr dirty="0" sz="1600" spc="140">
                <a:latin typeface="Arial"/>
                <a:cs typeface="Arial"/>
              </a:rPr>
              <a:t> </a:t>
            </a:r>
            <a:r>
              <a:rPr dirty="0" sz="1600" spc="95">
                <a:latin typeface="Arial"/>
                <a:cs typeface="Arial"/>
              </a:rPr>
              <a:t>elevato</a:t>
            </a:r>
            <a:r>
              <a:rPr dirty="0" sz="1600" spc="140">
                <a:latin typeface="Arial"/>
                <a:cs typeface="Arial"/>
              </a:rPr>
              <a:t> </a:t>
            </a:r>
            <a:r>
              <a:rPr dirty="0" sz="1600" spc="100">
                <a:latin typeface="Arial"/>
                <a:cs typeface="Arial"/>
              </a:rPr>
              <a:t>livello</a:t>
            </a:r>
            <a:r>
              <a:rPr dirty="0" sz="1600" spc="140">
                <a:latin typeface="Arial"/>
                <a:cs typeface="Arial"/>
              </a:rPr>
              <a:t> </a:t>
            </a:r>
            <a:r>
              <a:rPr dirty="0" sz="1600" spc="105">
                <a:latin typeface="Arial"/>
                <a:cs typeface="Arial"/>
              </a:rPr>
              <a:t>di</a:t>
            </a:r>
            <a:r>
              <a:rPr dirty="0" sz="1600" spc="140">
                <a:latin typeface="Arial"/>
                <a:cs typeface="Arial"/>
              </a:rPr>
              <a:t> </a:t>
            </a:r>
            <a:r>
              <a:rPr dirty="0" sz="1600" spc="75">
                <a:latin typeface="Arial"/>
                <a:cs typeface="Arial"/>
              </a:rPr>
              <a:t>servizio.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4355629" y="6218414"/>
            <a:ext cx="3890010" cy="1936114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 marR="5080">
              <a:lnSpc>
                <a:spcPts val="1870"/>
              </a:lnSpc>
              <a:spcBef>
                <a:spcPts val="200"/>
              </a:spcBef>
            </a:pPr>
            <a:r>
              <a:rPr dirty="0" sz="1600">
                <a:latin typeface="Arial Black"/>
                <a:cs typeface="Arial Black"/>
              </a:rPr>
              <a:t>Supporto</a:t>
            </a:r>
            <a:r>
              <a:rPr dirty="0" sz="1600" spc="-55">
                <a:latin typeface="Arial Black"/>
                <a:cs typeface="Arial Black"/>
              </a:rPr>
              <a:t> </a:t>
            </a:r>
            <a:r>
              <a:rPr dirty="0" sz="1600" spc="-80">
                <a:latin typeface="Arial Black"/>
                <a:cs typeface="Arial Black"/>
              </a:rPr>
              <a:t>24</a:t>
            </a:r>
            <a:r>
              <a:rPr dirty="0" sz="1600" spc="-50">
                <a:latin typeface="Arial Black"/>
                <a:cs typeface="Arial Black"/>
              </a:rPr>
              <a:t> </a:t>
            </a:r>
            <a:r>
              <a:rPr dirty="0" sz="1600">
                <a:latin typeface="Arial Black"/>
                <a:cs typeface="Arial Black"/>
              </a:rPr>
              <a:t>ore</a:t>
            </a:r>
            <a:r>
              <a:rPr dirty="0" sz="1600" spc="-50">
                <a:latin typeface="Arial Black"/>
                <a:cs typeface="Arial Black"/>
              </a:rPr>
              <a:t> </a:t>
            </a:r>
            <a:r>
              <a:rPr dirty="0" sz="1600">
                <a:latin typeface="Arial Black"/>
                <a:cs typeface="Arial Black"/>
              </a:rPr>
              <a:t>su</a:t>
            </a:r>
            <a:r>
              <a:rPr dirty="0" sz="1600" spc="-50">
                <a:latin typeface="Arial Black"/>
                <a:cs typeface="Arial Black"/>
              </a:rPr>
              <a:t> </a:t>
            </a:r>
            <a:r>
              <a:rPr dirty="0" sz="1600" spc="-40">
                <a:latin typeface="Arial Black"/>
                <a:cs typeface="Arial Black"/>
              </a:rPr>
              <a:t>24,</a:t>
            </a:r>
            <a:r>
              <a:rPr dirty="0" sz="1600" spc="-50">
                <a:latin typeface="Arial Black"/>
                <a:cs typeface="Arial Black"/>
              </a:rPr>
              <a:t> </a:t>
            </a:r>
            <a:r>
              <a:rPr dirty="0" sz="1600">
                <a:latin typeface="Arial Black"/>
                <a:cs typeface="Arial Black"/>
              </a:rPr>
              <a:t>7</a:t>
            </a:r>
            <a:r>
              <a:rPr dirty="0" sz="1600" spc="-50">
                <a:latin typeface="Arial Black"/>
                <a:cs typeface="Arial Black"/>
              </a:rPr>
              <a:t> </a:t>
            </a:r>
            <a:r>
              <a:rPr dirty="0" sz="1600">
                <a:latin typeface="Arial Black"/>
                <a:cs typeface="Arial Black"/>
              </a:rPr>
              <a:t>giorni</a:t>
            </a:r>
            <a:r>
              <a:rPr dirty="0" sz="1600" spc="-50">
                <a:latin typeface="Arial Black"/>
                <a:cs typeface="Arial Black"/>
              </a:rPr>
              <a:t> </a:t>
            </a:r>
            <a:r>
              <a:rPr dirty="0" sz="1600">
                <a:latin typeface="Arial Black"/>
                <a:cs typeface="Arial Black"/>
              </a:rPr>
              <a:t>su</a:t>
            </a:r>
            <a:r>
              <a:rPr dirty="0" sz="1600" spc="-50">
                <a:latin typeface="Arial Black"/>
                <a:cs typeface="Arial Black"/>
              </a:rPr>
              <a:t> 7 </a:t>
            </a:r>
            <a:r>
              <a:rPr dirty="0" sz="1600" spc="85">
                <a:latin typeface="Arial"/>
                <a:cs typeface="Arial"/>
              </a:rPr>
              <a:t>Vantaggio</a:t>
            </a:r>
            <a:r>
              <a:rPr dirty="0" sz="1600" spc="140">
                <a:latin typeface="Arial"/>
                <a:cs typeface="Arial"/>
              </a:rPr>
              <a:t> </a:t>
            </a:r>
            <a:r>
              <a:rPr dirty="0" sz="1600" spc="130">
                <a:latin typeface="Arial"/>
                <a:cs typeface="Arial"/>
              </a:rPr>
              <a:t>competitivo</a:t>
            </a:r>
            <a:r>
              <a:rPr dirty="0" sz="1600" spc="140">
                <a:latin typeface="Arial"/>
                <a:cs typeface="Arial"/>
              </a:rPr>
              <a:t> </a:t>
            </a:r>
            <a:r>
              <a:rPr dirty="0" sz="1600" spc="114">
                <a:latin typeface="Arial"/>
                <a:cs typeface="Arial"/>
              </a:rPr>
              <a:t>per</a:t>
            </a:r>
            <a:r>
              <a:rPr dirty="0" sz="1600" spc="140">
                <a:latin typeface="Arial"/>
                <a:cs typeface="Arial"/>
              </a:rPr>
              <a:t> </a:t>
            </a:r>
            <a:r>
              <a:rPr dirty="0" sz="1600" spc="80">
                <a:latin typeface="Arial"/>
                <a:cs typeface="Arial"/>
              </a:rPr>
              <a:t>servizi</a:t>
            </a:r>
            <a:r>
              <a:rPr dirty="0" sz="1600" spc="140">
                <a:latin typeface="Arial"/>
                <a:cs typeface="Arial"/>
              </a:rPr>
              <a:t> </a:t>
            </a:r>
            <a:r>
              <a:rPr dirty="0" sz="1600" spc="80">
                <a:latin typeface="Arial"/>
                <a:cs typeface="Arial"/>
              </a:rPr>
              <a:t>di </a:t>
            </a:r>
            <a:r>
              <a:rPr dirty="0" sz="1600" spc="100">
                <a:latin typeface="Arial"/>
                <a:cs typeface="Arial"/>
              </a:rPr>
              <a:t>spedizione</a:t>
            </a:r>
            <a:r>
              <a:rPr dirty="0" sz="1600" spc="150">
                <a:latin typeface="Arial"/>
                <a:cs typeface="Arial"/>
              </a:rPr>
              <a:t> </a:t>
            </a:r>
            <a:r>
              <a:rPr dirty="0" sz="1600" spc="110">
                <a:latin typeface="Arial"/>
                <a:cs typeface="Arial"/>
              </a:rPr>
              <a:t>efficienti.</a:t>
            </a:r>
            <a:r>
              <a:rPr dirty="0" sz="1600" spc="155">
                <a:latin typeface="Arial"/>
                <a:cs typeface="Arial"/>
              </a:rPr>
              <a:t> </a:t>
            </a:r>
            <a:r>
              <a:rPr dirty="0" sz="1600" spc="55">
                <a:latin typeface="Arial"/>
                <a:cs typeface="Arial"/>
              </a:rPr>
              <a:t>Servizi</a:t>
            </a:r>
            <a:r>
              <a:rPr dirty="0" sz="1600" spc="155">
                <a:latin typeface="Arial"/>
                <a:cs typeface="Arial"/>
              </a:rPr>
              <a:t> </a:t>
            </a:r>
            <a:r>
              <a:rPr dirty="0" sz="1600" spc="80">
                <a:latin typeface="Arial"/>
                <a:cs typeface="Arial"/>
              </a:rPr>
              <a:t>di </a:t>
            </a:r>
            <a:r>
              <a:rPr dirty="0" sz="1600" spc="140">
                <a:latin typeface="Arial"/>
                <a:cs typeface="Arial"/>
              </a:rPr>
              <a:t>supporto</a:t>
            </a:r>
            <a:r>
              <a:rPr dirty="0" sz="1600" spc="150">
                <a:latin typeface="Arial"/>
                <a:cs typeface="Arial"/>
              </a:rPr>
              <a:t> </a:t>
            </a:r>
            <a:r>
              <a:rPr dirty="0" sz="1600" spc="55">
                <a:latin typeface="Arial"/>
                <a:cs typeface="Arial"/>
              </a:rPr>
              <a:t>24</a:t>
            </a:r>
            <a:r>
              <a:rPr dirty="0" sz="1600" spc="155">
                <a:latin typeface="Arial"/>
                <a:cs typeface="Arial"/>
              </a:rPr>
              <a:t> </a:t>
            </a:r>
            <a:r>
              <a:rPr dirty="0" sz="1600" spc="110">
                <a:latin typeface="Arial"/>
                <a:cs typeface="Arial"/>
              </a:rPr>
              <a:t>ore</a:t>
            </a:r>
            <a:r>
              <a:rPr dirty="0" sz="1600" spc="155">
                <a:latin typeface="Arial"/>
                <a:cs typeface="Arial"/>
              </a:rPr>
              <a:t> </a:t>
            </a:r>
            <a:r>
              <a:rPr dirty="0" sz="1600" spc="60">
                <a:latin typeface="Arial"/>
                <a:cs typeface="Arial"/>
              </a:rPr>
              <a:t>su</a:t>
            </a:r>
            <a:r>
              <a:rPr dirty="0" sz="1600" spc="1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24,</a:t>
            </a:r>
            <a:r>
              <a:rPr dirty="0" sz="1600" spc="1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7</a:t>
            </a:r>
            <a:r>
              <a:rPr dirty="0" sz="1600" spc="155">
                <a:latin typeface="Arial"/>
                <a:cs typeface="Arial"/>
              </a:rPr>
              <a:t> </a:t>
            </a:r>
            <a:r>
              <a:rPr dirty="0" sz="1600" spc="120">
                <a:latin typeface="Arial"/>
                <a:cs typeface="Arial"/>
              </a:rPr>
              <a:t>giorni</a:t>
            </a:r>
            <a:r>
              <a:rPr dirty="0" sz="1600" spc="155">
                <a:latin typeface="Arial"/>
                <a:cs typeface="Arial"/>
              </a:rPr>
              <a:t> </a:t>
            </a:r>
            <a:r>
              <a:rPr dirty="0" sz="1600" spc="60">
                <a:latin typeface="Arial"/>
                <a:cs typeface="Arial"/>
              </a:rPr>
              <a:t>su</a:t>
            </a:r>
            <a:r>
              <a:rPr dirty="0" sz="1600" spc="155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7 </a:t>
            </a:r>
            <a:r>
              <a:rPr dirty="0" sz="1600" spc="100">
                <a:latin typeface="Arial"/>
                <a:cs typeface="Arial"/>
              </a:rPr>
              <a:t>sono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 spc="125">
                <a:latin typeface="Arial"/>
                <a:cs typeface="Arial"/>
              </a:rPr>
              <a:t>disponibili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 spc="114">
                <a:latin typeface="Arial"/>
                <a:cs typeface="Arial"/>
              </a:rPr>
              <a:t>per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145">
                <a:latin typeface="Arial"/>
                <a:cs typeface="Arial"/>
              </a:rPr>
              <a:t> </a:t>
            </a:r>
            <a:r>
              <a:rPr dirty="0" sz="1600" spc="130">
                <a:latin typeface="Arial"/>
                <a:cs typeface="Arial"/>
              </a:rPr>
              <a:t>nostri</a:t>
            </a:r>
            <a:r>
              <a:rPr dirty="0" sz="1600" spc="150">
                <a:latin typeface="Arial"/>
                <a:cs typeface="Arial"/>
              </a:rPr>
              <a:t> </a:t>
            </a:r>
            <a:r>
              <a:rPr dirty="0" sz="1600" spc="95">
                <a:latin typeface="Arial"/>
                <a:cs typeface="Arial"/>
              </a:rPr>
              <a:t>clienti </a:t>
            </a:r>
            <a:r>
              <a:rPr dirty="0" sz="1600" spc="114">
                <a:latin typeface="Arial"/>
                <a:cs typeface="Arial"/>
              </a:rPr>
              <a:t>per</a:t>
            </a:r>
            <a:r>
              <a:rPr dirty="0" sz="1600" spc="135">
                <a:latin typeface="Arial"/>
                <a:cs typeface="Arial"/>
              </a:rPr>
              <a:t> </a:t>
            </a:r>
            <a:r>
              <a:rPr dirty="0" sz="1600" spc="130">
                <a:latin typeface="Arial"/>
                <a:cs typeface="Arial"/>
              </a:rPr>
              <a:t>ottenere</a:t>
            </a:r>
            <a:r>
              <a:rPr dirty="0" sz="1600" spc="140">
                <a:latin typeface="Arial"/>
                <a:cs typeface="Arial"/>
              </a:rPr>
              <a:t> </a:t>
            </a:r>
            <a:r>
              <a:rPr dirty="0" sz="1600" spc="110">
                <a:latin typeface="Arial"/>
                <a:cs typeface="Arial"/>
              </a:rPr>
              <a:t>aggiornamenti </a:t>
            </a:r>
            <a:r>
              <a:rPr dirty="0" sz="1600" spc="120">
                <a:latin typeface="Arial"/>
                <a:cs typeface="Arial"/>
              </a:rPr>
              <a:t>tempestivi</a:t>
            </a:r>
            <a:r>
              <a:rPr dirty="0" sz="1600" spc="1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</a:t>
            </a:r>
            <a:r>
              <a:rPr dirty="0" sz="1600" spc="135">
                <a:latin typeface="Arial"/>
                <a:cs typeface="Arial"/>
              </a:rPr>
              <a:t> </a:t>
            </a:r>
            <a:r>
              <a:rPr dirty="0" sz="1600" spc="110">
                <a:latin typeface="Arial"/>
                <a:cs typeface="Arial"/>
              </a:rPr>
              <a:t>risposte</a:t>
            </a:r>
            <a:r>
              <a:rPr dirty="0" sz="1600" spc="135">
                <a:latin typeface="Arial"/>
                <a:cs typeface="Arial"/>
              </a:rPr>
              <a:t> </a:t>
            </a:r>
            <a:r>
              <a:rPr dirty="0" sz="1600" spc="120">
                <a:latin typeface="Arial"/>
                <a:cs typeface="Arial"/>
              </a:rPr>
              <a:t>rapide</a:t>
            </a:r>
            <a:r>
              <a:rPr dirty="0" sz="1600" spc="135">
                <a:latin typeface="Arial"/>
                <a:cs typeface="Arial"/>
              </a:rPr>
              <a:t> </a:t>
            </a:r>
            <a:r>
              <a:rPr dirty="0" sz="1600" spc="60">
                <a:latin typeface="Arial"/>
                <a:cs typeface="Arial"/>
              </a:rPr>
              <a:t>alle </a:t>
            </a:r>
            <a:r>
              <a:rPr dirty="0" sz="1600" spc="114">
                <a:latin typeface="Arial"/>
                <a:cs typeface="Arial"/>
              </a:rPr>
              <a:t>informazioni.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529812" y="9514165"/>
            <a:ext cx="1638299" cy="6000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0" y="12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13243547" y="1904492"/>
                  </a:moveTo>
                  <a:lnTo>
                    <a:pt x="0" y="1904492"/>
                  </a:lnTo>
                  <a:lnTo>
                    <a:pt x="0" y="8443443"/>
                  </a:lnTo>
                  <a:lnTo>
                    <a:pt x="13243547" y="8443443"/>
                  </a:lnTo>
                  <a:lnTo>
                    <a:pt x="13243547" y="1904492"/>
                  </a:lnTo>
                  <a:close/>
                </a:path>
                <a:path w="18288000" h="10287000">
                  <a:moveTo>
                    <a:pt x="18287988" y="0"/>
                  </a:moveTo>
                  <a:lnTo>
                    <a:pt x="13243560" y="0"/>
                  </a:lnTo>
                  <a:lnTo>
                    <a:pt x="13243560" y="10286987"/>
                  </a:lnTo>
                  <a:lnTo>
                    <a:pt x="18287988" y="10286987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727272">
                <a:alpha val="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29812" y="9514168"/>
              <a:ext cx="1638299" cy="60007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3189" y="8920172"/>
              <a:ext cx="2514599" cy="78104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43560" y="1904491"/>
              <a:ext cx="4257675" cy="6543674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430977" y="2301366"/>
            <a:ext cx="10583545" cy="5683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40360">
              <a:lnSpc>
                <a:spcPct val="114599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Presso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75">
                <a:latin typeface="Arial"/>
                <a:cs typeface="Arial"/>
              </a:rPr>
              <a:t>World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Cargo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Pacific,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90">
                <a:latin typeface="Arial"/>
                <a:cs typeface="Arial"/>
              </a:rPr>
              <a:t>comprendiamo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l'importanza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50">
                <a:latin typeface="Arial"/>
                <a:cs typeface="Arial"/>
              </a:rPr>
              <a:t>della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50">
                <a:latin typeface="Arial"/>
                <a:cs typeface="Arial"/>
              </a:rPr>
              <a:t>tecnologia;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105">
                <a:latin typeface="Arial"/>
                <a:cs typeface="Arial"/>
              </a:rPr>
              <a:t>un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50">
                <a:latin typeface="Arial"/>
                <a:cs typeface="Arial"/>
              </a:rPr>
              <a:t>flusso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di </a:t>
            </a:r>
            <a:r>
              <a:rPr dirty="0" sz="1800" spc="85">
                <a:latin typeface="Arial"/>
                <a:cs typeface="Arial"/>
              </a:rPr>
              <a:t>informazioni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50">
                <a:latin typeface="Arial"/>
                <a:cs typeface="Arial"/>
              </a:rPr>
              <a:t>preciso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veloce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è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105">
                <a:latin typeface="Arial"/>
                <a:cs typeface="Arial"/>
              </a:rPr>
              <a:t>un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requisito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essenziale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85">
                <a:latin typeface="Arial"/>
                <a:cs typeface="Arial"/>
              </a:rPr>
              <a:t>per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70">
                <a:latin typeface="Arial"/>
                <a:cs typeface="Arial"/>
              </a:rPr>
              <a:t>garantire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il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95">
                <a:latin typeface="Arial"/>
                <a:cs typeface="Arial"/>
              </a:rPr>
              <a:t>movimento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90">
                <a:latin typeface="Arial"/>
                <a:cs typeface="Arial"/>
              </a:rPr>
              <a:t>fluido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e </a:t>
            </a:r>
            <a:r>
              <a:rPr dirty="0" sz="1800" spc="65">
                <a:latin typeface="Arial"/>
                <a:cs typeface="Arial"/>
              </a:rPr>
              <a:t>prevedibile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del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carico.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75">
                <a:latin typeface="Arial"/>
                <a:cs typeface="Arial"/>
              </a:rPr>
              <a:t>centro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50">
                <a:latin typeface="Arial"/>
                <a:cs typeface="Arial"/>
              </a:rPr>
              <a:t>della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75">
                <a:latin typeface="Arial"/>
                <a:cs typeface="Arial"/>
              </a:rPr>
              <a:t>nostra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strategia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45">
                <a:latin typeface="Arial"/>
                <a:cs typeface="Arial"/>
              </a:rPr>
              <a:t>tecnologica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si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trova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50">
                <a:latin typeface="Arial"/>
                <a:cs typeface="Arial"/>
              </a:rPr>
              <a:t>soluzione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logistica </a:t>
            </a:r>
            <a:r>
              <a:rPr dirty="0" sz="1800" spc="55">
                <a:latin typeface="Arial"/>
                <a:cs typeface="Arial"/>
              </a:rPr>
              <a:t>leader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 spc="65">
                <a:latin typeface="Arial"/>
                <a:cs typeface="Arial"/>
              </a:rPr>
              <a:t>mondiale,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CargoWise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One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di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WiseTech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Global.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14599"/>
              </a:lnSpc>
            </a:pPr>
            <a:r>
              <a:rPr dirty="0" sz="1800">
                <a:latin typeface="Arial"/>
                <a:cs typeface="Arial"/>
              </a:rPr>
              <a:t>Il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50">
                <a:latin typeface="Arial"/>
                <a:cs typeface="Arial"/>
              </a:rPr>
              <a:t>sistema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CargoWise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One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è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75">
                <a:latin typeface="Arial"/>
                <a:cs typeface="Arial"/>
              </a:rPr>
              <a:t>una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50">
                <a:latin typeface="Arial"/>
                <a:cs typeface="Arial"/>
              </a:rPr>
              <a:t>soluzione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50">
                <a:latin typeface="Arial"/>
                <a:cs typeface="Arial"/>
              </a:rPr>
              <a:t>globale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70">
                <a:latin typeface="Arial"/>
                <a:cs typeface="Arial"/>
              </a:rPr>
              <a:t>completa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85">
                <a:latin typeface="Arial"/>
                <a:cs typeface="Arial"/>
              </a:rPr>
              <a:t>per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45">
                <a:latin typeface="Arial"/>
                <a:cs typeface="Arial"/>
              </a:rPr>
              <a:t>gestire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65">
                <a:latin typeface="Arial"/>
                <a:cs typeface="Arial"/>
              </a:rPr>
              <a:t>prenotazioni,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30">
                <a:latin typeface="Arial"/>
                <a:cs typeface="Arial"/>
              </a:rPr>
              <a:t>il </a:t>
            </a:r>
            <a:r>
              <a:rPr dirty="0" sz="1800" spc="95">
                <a:latin typeface="Arial"/>
                <a:cs typeface="Arial"/>
              </a:rPr>
              <a:t>trasporto </a:t>
            </a:r>
            <a:r>
              <a:rPr dirty="0" sz="1800">
                <a:latin typeface="Arial"/>
                <a:cs typeface="Arial"/>
              </a:rPr>
              <a:t>locale,</a:t>
            </a:r>
            <a:r>
              <a:rPr dirty="0" sz="1800" spc="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spedizione,</a:t>
            </a:r>
            <a:r>
              <a:rPr dirty="0" sz="1800" spc="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dogana,</a:t>
            </a:r>
            <a:r>
              <a:rPr dirty="0" sz="1800" spc="100">
                <a:latin typeface="Arial"/>
                <a:cs typeface="Arial"/>
              </a:rPr>
              <a:t> </a:t>
            </a:r>
            <a:r>
              <a:rPr dirty="0" sz="1800" spc="65">
                <a:latin typeface="Arial"/>
                <a:cs typeface="Arial"/>
              </a:rPr>
              <a:t>l'immagazzinamento</a:t>
            </a:r>
            <a:r>
              <a:rPr dirty="0" sz="1800" spc="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100">
                <a:latin typeface="Arial"/>
                <a:cs typeface="Arial"/>
              </a:rPr>
              <a:t> </a:t>
            </a:r>
            <a:r>
              <a:rPr dirty="0" sz="1800" spc="110">
                <a:latin typeface="Arial"/>
                <a:cs typeface="Arial"/>
              </a:rPr>
              <a:t>molto</a:t>
            </a:r>
            <a:r>
              <a:rPr dirty="0" sz="1800" spc="100">
                <a:latin typeface="Arial"/>
                <a:cs typeface="Arial"/>
              </a:rPr>
              <a:t> </a:t>
            </a:r>
            <a:r>
              <a:rPr dirty="0" sz="1800" spc="90">
                <a:latin typeface="Arial"/>
                <a:cs typeface="Arial"/>
              </a:rPr>
              <a:t>altro</a:t>
            </a:r>
            <a:r>
              <a:rPr dirty="0" sz="1800" spc="95">
                <a:latin typeface="Arial"/>
                <a:cs typeface="Arial"/>
              </a:rPr>
              <a:t> </a:t>
            </a:r>
            <a:r>
              <a:rPr dirty="0" sz="1800" spc="45">
                <a:latin typeface="Arial"/>
                <a:cs typeface="Arial"/>
              </a:rPr>
              <a:t>ancora.</a:t>
            </a:r>
            <a:r>
              <a:rPr dirty="0" sz="1800" spc="100">
                <a:latin typeface="Arial"/>
                <a:cs typeface="Arial"/>
              </a:rPr>
              <a:t> </a:t>
            </a:r>
            <a:r>
              <a:rPr dirty="0" sz="1800" spc="75">
                <a:latin typeface="Arial"/>
                <a:cs typeface="Arial"/>
              </a:rPr>
              <a:t>World</a:t>
            </a:r>
            <a:r>
              <a:rPr dirty="0" sz="1800" spc="1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Cargo </a:t>
            </a:r>
            <a:r>
              <a:rPr dirty="0" sz="1800">
                <a:latin typeface="Arial"/>
                <a:cs typeface="Arial"/>
              </a:rPr>
              <a:t>Pacific</a:t>
            </a:r>
            <a:r>
              <a:rPr dirty="0" sz="1800" spc="45">
                <a:latin typeface="Arial"/>
                <a:cs typeface="Arial"/>
              </a:rPr>
              <a:t> scambia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dati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in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105">
                <a:latin typeface="Arial"/>
                <a:cs typeface="Arial"/>
              </a:rPr>
              <a:t>tempo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reale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con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50">
                <a:latin typeface="Arial"/>
                <a:cs typeface="Arial"/>
              </a:rPr>
              <a:t>i </a:t>
            </a:r>
            <a:r>
              <a:rPr dirty="0" sz="1800" spc="85">
                <a:latin typeface="Arial"/>
                <a:cs typeface="Arial"/>
              </a:rPr>
              <a:t>nostri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agenti,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clienti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 spc="85">
                <a:latin typeface="Arial"/>
                <a:cs typeface="Arial"/>
              </a:rPr>
              <a:t>altri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partner,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consentendoci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di </a:t>
            </a:r>
            <a:r>
              <a:rPr dirty="0" sz="1800" spc="95">
                <a:latin typeface="Arial"/>
                <a:cs typeface="Arial"/>
              </a:rPr>
              <a:t>fornire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 spc="105">
                <a:latin typeface="Arial"/>
                <a:cs typeface="Arial"/>
              </a:rPr>
              <a:t>un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 spc="50">
                <a:latin typeface="Arial"/>
                <a:cs typeface="Arial"/>
              </a:rPr>
              <a:t>livello</a:t>
            </a:r>
            <a:r>
              <a:rPr dirty="0" sz="1800" spc="70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di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servizio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 spc="110">
                <a:latin typeface="Arial"/>
                <a:cs typeface="Arial"/>
              </a:rPr>
              <a:t>molto</a:t>
            </a:r>
            <a:r>
              <a:rPr dirty="0" sz="1800" spc="7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elevato.</a:t>
            </a:r>
            <a:endParaRPr sz="1800">
              <a:latin typeface="Arial"/>
              <a:cs typeface="Arial"/>
            </a:endParaRPr>
          </a:p>
          <a:p>
            <a:pPr marL="12700" marR="363220">
              <a:lnSpc>
                <a:spcPct val="114599"/>
              </a:lnSpc>
            </a:pPr>
            <a:r>
              <a:rPr dirty="0" sz="1800" spc="70">
                <a:latin typeface="Arial"/>
                <a:cs typeface="Arial"/>
              </a:rPr>
              <a:t>Combinando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ciò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con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75">
                <a:latin typeface="Arial"/>
                <a:cs typeface="Arial"/>
              </a:rPr>
              <a:t>nostra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avanzata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95">
                <a:latin typeface="Arial"/>
                <a:cs typeface="Arial"/>
              </a:rPr>
              <a:t>piattaforma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WCP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PORTAL,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siamo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in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70">
                <a:latin typeface="Arial"/>
                <a:cs typeface="Arial"/>
              </a:rPr>
              <a:t>grado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di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95">
                <a:latin typeface="Arial"/>
                <a:cs typeface="Arial"/>
              </a:rPr>
              <a:t>offrire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un </a:t>
            </a:r>
            <a:r>
              <a:rPr dirty="0" sz="1800" spc="50">
                <a:latin typeface="Arial"/>
                <a:cs typeface="Arial"/>
              </a:rPr>
              <a:t>livello </a:t>
            </a:r>
            <a:r>
              <a:rPr dirty="0" sz="1800" spc="80">
                <a:latin typeface="Arial"/>
                <a:cs typeface="Arial"/>
              </a:rPr>
              <a:t>di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servizio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senza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 spc="70">
                <a:latin typeface="Arial"/>
                <a:cs typeface="Arial"/>
              </a:rPr>
              <a:t>precedenti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 spc="75">
                <a:latin typeface="Arial"/>
                <a:cs typeface="Arial"/>
              </a:rPr>
              <a:t>nell'industria</a:t>
            </a:r>
            <a:r>
              <a:rPr dirty="0" sz="1800" spc="50">
                <a:latin typeface="Arial"/>
                <a:cs typeface="Arial"/>
              </a:rPr>
              <a:t> della spedizione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di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 spc="45">
                <a:latin typeface="Arial"/>
                <a:cs typeface="Arial"/>
              </a:rPr>
              <a:t>merci.</a:t>
            </a:r>
            <a:endParaRPr sz="1800">
              <a:latin typeface="Arial"/>
              <a:cs typeface="Arial"/>
            </a:endParaRPr>
          </a:p>
          <a:p>
            <a:pPr marL="12700" marR="163195">
              <a:lnSpc>
                <a:spcPct val="114599"/>
              </a:lnSpc>
            </a:pPr>
            <a:r>
              <a:rPr dirty="0" sz="1800">
                <a:latin typeface="Arial"/>
                <a:cs typeface="Arial"/>
              </a:rPr>
              <a:t>Il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90">
                <a:latin typeface="Arial"/>
                <a:cs typeface="Arial"/>
              </a:rPr>
              <a:t>nostro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50">
                <a:latin typeface="Arial"/>
                <a:cs typeface="Arial"/>
              </a:rPr>
              <a:t>sistema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di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70">
                <a:latin typeface="Arial"/>
                <a:cs typeface="Arial"/>
              </a:rPr>
              <a:t>tracciamento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all'avanguardia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95">
                <a:latin typeface="Arial"/>
                <a:cs typeface="Arial"/>
              </a:rPr>
              <a:t>offre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ai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85">
                <a:latin typeface="Arial"/>
                <a:cs typeface="Arial"/>
              </a:rPr>
              <a:t>nostri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50">
                <a:latin typeface="Arial"/>
                <a:cs typeface="Arial"/>
              </a:rPr>
              <a:t>preziosi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clienti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accesso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65">
                <a:latin typeface="Arial"/>
                <a:cs typeface="Arial"/>
              </a:rPr>
              <a:t>illimitato, </a:t>
            </a:r>
            <a:r>
              <a:rPr dirty="0" sz="1800">
                <a:latin typeface="Arial"/>
                <a:cs typeface="Arial"/>
              </a:rPr>
              <a:t>24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ore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24,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7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 spc="75">
                <a:latin typeface="Arial"/>
                <a:cs typeface="Arial"/>
              </a:rPr>
              <a:t>giorni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7,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alle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 spc="85">
                <a:latin typeface="Arial"/>
                <a:cs typeface="Arial"/>
              </a:rPr>
              <a:t>informazioni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sul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carico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 spc="50">
                <a:latin typeface="Arial"/>
                <a:cs typeface="Arial"/>
              </a:rPr>
              <a:t>aereo 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 spc="95">
                <a:latin typeface="Arial"/>
                <a:cs typeface="Arial"/>
              </a:rPr>
              <a:t>marittimo,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 spc="100">
                <a:latin typeface="Arial"/>
                <a:cs typeface="Arial"/>
              </a:rPr>
              <a:t>offrendo</a:t>
            </a:r>
            <a:r>
              <a:rPr dirty="0" sz="1800" spc="50">
                <a:latin typeface="Arial"/>
                <a:cs typeface="Arial"/>
              </a:rPr>
              <a:t> una </a:t>
            </a:r>
            <a:r>
              <a:rPr dirty="0" sz="1800" spc="55">
                <a:latin typeface="Arial"/>
                <a:cs typeface="Arial"/>
              </a:rPr>
              <a:t>trasparenza</a:t>
            </a:r>
            <a:r>
              <a:rPr dirty="0" sz="1800" spc="80">
                <a:latin typeface="Arial"/>
                <a:cs typeface="Arial"/>
              </a:rPr>
              <a:t> in </a:t>
            </a:r>
            <a:r>
              <a:rPr dirty="0" sz="1800" spc="105">
                <a:latin typeface="Arial"/>
                <a:cs typeface="Arial"/>
              </a:rPr>
              <a:t>tempo</a:t>
            </a:r>
            <a:r>
              <a:rPr dirty="0" sz="1800" spc="8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reale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sulle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 spc="90">
                <a:latin typeface="Arial"/>
                <a:cs typeface="Arial"/>
              </a:rPr>
              <a:t>sfumature</a:t>
            </a:r>
            <a:r>
              <a:rPr dirty="0" sz="1800" spc="85">
                <a:latin typeface="Arial"/>
                <a:cs typeface="Arial"/>
              </a:rPr>
              <a:t> </a:t>
            </a:r>
            <a:r>
              <a:rPr dirty="0" sz="1800" spc="50">
                <a:latin typeface="Arial"/>
                <a:cs typeface="Arial"/>
              </a:rPr>
              <a:t>della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 spc="95">
                <a:latin typeface="Arial"/>
                <a:cs typeface="Arial"/>
              </a:rPr>
              <a:t>loro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catena</a:t>
            </a:r>
            <a:r>
              <a:rPr dirty="0" sz="1800" spc="85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di </a:t>
            </a:r>
            <a:r>
              <a:rPr dirty="0" sz="1800" spc="60">
                <a:latin typeface="Arial"/>
                <a:cs typeface="Arial"/>
              </a:rPr>
              <a:t>approvvigionamento.</a:t>
            </a:r>
            <a:endParaRPr sz="1800">
              <a:latin typeface="Arial"/>
              <a:cs typeface="Arial"/>
            </a:endParaRPr>
          </a:p>
          <a:p>
            <a:pPr marL="12700" marR="116205">
              <a:lnSpc>
                <a:spcPct val="114599"/>
              </a:lnSpc>
            </a:pPr>
            <a:r>
              <a:rPr dirty="0" sz="1800">
                <a:latin typeface="Arial"/>
                <a:cs typeface="Arial"/>
              </a:rPr>
              <a:t>Presso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WCP,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ci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impegniamo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95">
                <a:latin typeface="Arial"/>
                <a:cs typeface="Arial"/>
              </a:rPr>
              <a:t>fornire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soluzioni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45">
                <a:latin typeface="Arial"/>
                <a:cs typeface="Arial"/>
              </a:rPr>
              <a:t>logistiche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45">
                <a:latin typeface="Arial"/>
                <a:cs typeface="Arial"/>
              </a:rPr>
              <a:t>personalizzate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che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rispondano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alle </a:t>
            </a:r>
            <a:r>
              <a:rPr dirty="0" sz="1800" spc="60">
                <a:latin typeface="Arial"/>
                <a:cs typeface="Arial"/>
              </a:rPr>
              <a:t>vostre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esigenze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65">
                <a:latin typeface="Arial"/>
                <a:cs typeface="Arial"/>
              </a:rPr>
              <a:t>commerciali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50">
                <a:latin typeface="Arial"/>
                <a:cs typeface="Arial"/>
              </a:rPr>
              <a:t>uniche.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Il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90">
                <a:latin typeface="Arial"/>
                <a:cs typeface="Arial"/>
              </a:rPr>
              <a:t>nostro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85">
                <a:latin typeface="Arial"/>
                <a:cs typeface="Arial"/>
              </a:rPr>
              <a:t>team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di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65">
                <a:latin typeface="Arial"/>
                <a:cs typeface="Arial"/>
              </a:rPr>
              <a:t>esperti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è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65">
                <a:latin typeface="Arial"/>
                <a:cs typeface="Arial"/>
              </a:rPr>
              <a:t>dedicato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95">
                <a:latin typeface="Arial"/>
                <a:cs typeface="Arial"/>
              </a:rPr>
              <a:t>fornire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105">
                <a:latin typeface="Arial"/>
                <a:cs typeface="Arial"/>
              </a:rPr>
              <a:t>un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95">
                <a:latin typeface="Arial"/>
                <a:cs typeface="Arial"/>
              </a:rPr>
              <a:t>supporto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di </a:t>
            </a:r>
            <a:r>
              <a:rPr dirty="0" sz="1800" spc="100">
                <a:latin typeface="Arial"/>
                <a:cs typeface="Arial"/>
              </a:rPr>
              <a:t>prima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classe,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85">
                <a:latin typeface="Arial"/>
                <a:cs typeface="Arial"/>
              </a:rPr>
              <a:t>combinando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potenza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50">
                <a:latin typeface="Arial"/>
                <a:cs typeface="Arial"/>
              </a:rPr>
              <a:t>della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tecnologia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95">
                <a:latin typeface="Arial"/>
                <a:cs typeface="Arial"/>
              </a:rPr>
              <a:t>moderna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con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105">
                <a:latin typeface="Arial"/>
                <a:cs typeface="Arial"/>
              </a:rPr>
              <a:t>un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approccio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70">
                <a:latin typeface="Arial"/>
                <a:cs typeface="Arial"/>
              </a:rPr>
              <a:t>umano.</a:t>
            </a:r>
            <a:endParaRPr sz="1800">
              <a:latin typeface="Arial"/>
              <a:cs typeface="Arial"/>
            </a:endParaRPr>
          </a:p>
          <a:p>
            <a:pPr marL="12700" marR="327660">
              <a:lnSpc>
                <a:spcPct val="114599"/>
              </a:lnSpc>
            </a:pPr>
            <a:r>
              <a:rPr dirty="0" sz="1800" spc="60">
                <a:latin typeface="Arial"/>
                <a:cs typeface="Arial"/>
              </a:rPr>
              <a:t>Affidatevi</a:t>
            </a:r>
            <a:r>
              <a:rPr dirty="0" sz="1800" spc="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WCP</a:t>
            </a:r>
            <a:r>
              <a:rPr dirty="0" sz="1800" spc="70">
                <a:latin typeface="Arial"/>
                <a:cs typeface="Arial"/>
              </a:rPr>
              <a:t> </a:t>
            </a:r>
            <a:r>
              <a:rPr dirty="0" sz="1800" spc="85">
                <a:latin typeface="Arial"/>
                <a:cs typeface="Arial"/>
              </a:rPr>
              <a:t>per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 spc="45">
                <a:latin typeface="Arial"/>
                <a:cs typeface="Arial"/>
              </a:rPr>
              <a:t>gestire</a:t>
            </a:r>
            <a:r>
              <a:rPr dirty="0" sz="1800" spc="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 spc="60">
                <a:latin typeface="Arial"/>
                <a:cs typeface="Arial"/>
              </a:rPr>
              <a:t>vostra</a:t>
            </a:r>
            <a:r>
              <a:rPr dirty="0" sz="1800" spc="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logistica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vivete</a:t>
            </a:r>
            <a:r>
              <a:rPr dirty="0" sz="1800" spc="70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con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70">
                <a:latin typeface="Arial"/>
                <a:cs typeface="Arial"/>
              </a:rPr>
              <a:t> </a:t>
            </a:r>
            <a:r>
              <a:rPr dirty="0" sz="1800" spc="85">
                <a:latin typeface="Arial"/>
                <a:cs typeface="Arial"/>
              </a:rPr>
              <a:t>tranquillità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di</a:t>
            </a:r>
            <a:r>
              <a:rPr dirty="0" sz="1800" spc="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sapere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che</a:t>
            </a:r>
            <a:r>
              <a:rPr dirty="0" sz="1800" spc="70">
                <a:latin typeface="Arial"/>
                <a:cs typeface="Arial"/>
              </a:rPr>
              <a:t> </a:t>
            </a:r>
            <a:r>
              <a:rPr dirty="0" sz="1800" spc="55">
                <a:latin typeface="Arial"/>
                <a:cs typeface="Arial"/>
              </a:rPr>
              <a:t>il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 spc="65">
                <a:latin typeface="Arial"/>
                <a:cs typeface="Arial"/>
              </a:rPr>
              <a:t>vostro </a:t>
            </a:r>
            <a:r>
              <a:rPr dirty="0" sz="1800">
                <a:latin typeface="Arial"/>
                <a:cs typeface="Arial"/>
              </a:rPr>
              <a:t>carico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è</a:t>
            </a:r>
            <a:r>
              <a:rPr dirty="0" sz="1800" spc="70">
                <a:latin typeface="Arial"/>
                <a:cs typeface="Arial"/>
              </a:rPr>
              <a:t> </a:t>
            </a:r>
            <a:r>
              <a:rPr dirty="0" sz="1800" spc="80">
                <a:latin typeface="Arial"/>
                <a:cs typeface="Arial"/>
              </a:rPr>
              <a:t>in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 spc="85">
                <a:latin typeface="Arial"/>
                <a:cs typeface="Arial"/>
              </a:rPr>
              <a:t>buone</a:t>
            </a:r>
            <a:r>
              <a:rPr dirty="0" sz="1800" spc="70">
                <a:latin typeface="Arial"/>
                <a:cs typeface="Arial"/>
              </a:rPr>
              <a:t> </a:t>
            </a:r>
            <a:r>
              <a:rPr dirty="0" sz="1800" spc="50">
                <a:latin typeface="Arial"/>
                <a:cs typeface="Arial"/>
              </a:rPr>
              <a:t>mani.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7367816" y="8989834"/>
            <a:ext cx="2912745" cy="708660"/>
          </a:xfrm>
          <a:custGeom>
            <a:avLst/>
            <a:gdLst/>
            <a:ahLst/>
            <a:cxnLst/>
            <a:rect l="l" t="t" r="r" b="b"/>
            <a:pathLst>
              <a:path w="2912745" h="708659">
                <a:moveTo>
                  <a:pt x="1002411" y="96603"/>
                </a:moveTo>
                <a:lnTo>
                  <a:pt x="958405" y="105084"/>
                </a:lnTo>
                <a:lnTo>
                  <a:pt x="921258" y="129955"/>
                </a:lnTo>
                <a:lnTo>
                  <a:pt x="896540" y="167330"/>
                </a:lnTo>
                <a:lnTo>
                  <a:pt x="888111" y="211607"/>
                </a:lnTo>
                <a:lnTo>
                  <a:pt x="890397" y="234395"/>
                </a:lnTo>
                <a:lnTo>
                  <a:pt x="907399" y="275653"/>
                </a:lnTo>
                <a:lnTo>
                  <a:pt x="938760" y="307695"/>
                </a:lnTo>
                <a:lnTo>
                  <a:pt x="979765" y="324479"/>
                </a:lnTo>
                <a:lnTo>
                  <a:pt x="1002411" y="326617"/>
                </a:lnTo>
                <a:lnTo>
                  <a:pt x="1038129" y="321495"/>
                </a:lnTo>
                <a:lnTo>
                  <a:pt x="1067847" y="307208"/>
                </a:lnTo>
                <a:lnTo>
                  <a:pt x="1091136" y="285374"/>
                </a:lnTo>
                <a:lnTo>
                  <a:pt x="1092590" y="282916"/>
                </a:lnTo>
                <a:lnTo>
                  <a:pt x="1003554" y="282916"/>
                </a:lnTo>
                <a:lnTo>
                  <a:pt x="989927" y="281622"/>
                </a:lnTo>
                <a:lnTo>
                  <a:pt x="954405" y="262214"/>
                </a:lnTo>
                <a:lnTo>
                  <a:pt x="935116" y="225339"/>
                </a:lnTo>
                <a:lnTo>
                  <a:pt x="933831" y="211607"/>
                </a:lnTo>
                <a:lnTo>
                  <a:pt x="939081" y="184149"/>
                </a:lnTo>
                <a:lnTo>
                  <a:pt x="953547" y="161868"/>
                </a:lnTo>
                <a:lnTo>
                  <a:pt x="975300" y="146917"/>
                </a:lnTo>
                <a:lnTo>
                  <a:pt x="1002411" y="141455"/>
                </a:lnTo>
                <a:lnTo>
                  <a:pt x="1092604" y="141455"/>
                </a:lnTo>
                <a:lnTo>
                  <a:pt x="1089850" y="136870"/>
                </a:lnTo>
                <a:lnTo>
                  <a:pt x="1066419" y="115434"/>
                </a:lnTo>
                <a:lnTo>
                  <a:pt x="1036986" y="101544"/>
                </a:lnTo>
                <a:lnTo>
                  <a:pt x="1002411" y="96603"/>
                </a:lnTo>
                <a:close/>
              </a:path>
              <a:path w="2912745" h="708659">
                <a:moveTo>
                  <a:pt x="1065276" y="239210"/>
                </a:moveTo>
                <a:lnTo>
                  <a:pt x="1055471" y="256713"/>
                </a:lnTo>
                <a:lnTo>
                  <a:pt x="1041701" y="270551"/>
                </a:lnTo>
                <a:lnTo>
                  <a:pt x="1024288" y="279645"/>
                </a:lnTo>
                <a:lnTo>
                  <a:pt x="1003554" y="282916"/>
                </a:lnTo>
                <a:lnTo>
                  <a:pt x="1092590" y="282916"/>
                </a:lnTo>
                <a:lnTo>
                  <a:pt x="1107567" y="257610"/>
                </a:lnTo>
                <a:lnTo>
                  <a:pt x="1065276" y="239210"/>
                </a:lnTo>
                <a:close/>
              </a:path>
              <a:path w="2912745" h="708659">
                <a:moveTo>
                  <a:pt x="1092604" y="141455"/>
                </a:moveTo>
                <a:lnTo>
                  <a:pt x="1002411" y="141455"/>
                </a:lnTo>
                <a:lnTo>
                  <a:pt x="1022181" y="144365"/>
                </a:lnTo>
                <a:lnTo>
                  <a:pt x="1039701" y="152667"/>
                </a:lnTo>
                <a:lnTo>
                  <a:pt x="1054006" y="165714"/>
                </a:lnTo>
                <a:lnTo>
                  <a:pt x="1064133" y="182859"/>
                </a:lnTo>
                <a:lnTo>
                  <a:pt x="1106424" y="164454"/>
                </a:lnTo>
                <a:lnTo>
                  <a:pt x="1092604" y="141455"/>
                </a:lnTo>
                <a:close/>
              </a:path>
              <a:path w="2912745" h="708659">
                <a:moveTo>
                  <a:pt x="1233297" y="96603"/>
                </a:moveTo>
                <a:lnTo>
                  <a:pt x="1192041" y="104546"/>
                </a:lnTo>
                <a:lnTo>
                  <a:pt x="1157001" y="127367"/>
                </a:lnTo>
                <a:lnTo>
                  <a:pt x="1132677" y="163557"/>
                </a:lnTo>
                <a:lnTo>
                  <a:pt x="1123569" y="211607"/>
                </a:lnTo>
                <a:lnTo>
                  <a:pt x="1132838" y="259175"/>
                </a:lnTo>
                <a:lnTo>
                  <a:pt x="1157430" y="295421"/>
                </a:lnTo>
                <a:lnTo>
                  <a:pt x="1192524" y="318513"/>
                </a:lnTo>
                <a:lnTo>
                  <a:pt x="1233297" y="326617"/>
                </a:lnTo>
                <a:lnTo>
                  <a:pt x="1254210" y="324299"/>
                </a:lnTo>
                <a:lnTo>
                  <a:pt x="1273730" y="317560"/>
                </a:lnTo>
                <a:lnTo>
                  <a:pt x="1291322" y="306724"/>
                </a:lnTo>
                <a:lnTo>
                  <a:pt x="1306449" y="292113"/>
                </a:lnTo>
                <a:lnTo>
                  <a:pt x="1353312" y="292113"/>
                </a:lnTo>
                <a:lnTo>
                  <a:pt x="1353312" y="282916"/>
                </a:lnTo>
                <a:lnTo>
                  <a:pt x="1240155" y="282916"/>
                </a:lnTo>
                <a:lnTo>
                  <a:pt x="1212865" y="277274"/>
                </a:lnTo>
                <a:lnTo>
                  <a:pt x="1190720" y="261927"/>
                </a:lnTo>
                <a:lnTo>
                  <a:pt x="1175861" y="239247"/>
                </a:lnTo>
                <a:lnTo>
                  <a:pt x="1170432" y="211607"/>
                </a:lnTo>
                <a:lnTo>
                  <a:pt x="1175682" y="183970"/>
                </a:lnTo>
                <a:lnTo>
                  <a:pt x="1190148" y="161292"/>
                </a:lnTo>
                <a:lnTo>
                  <a:pt x="1211901" y="145946"/>
                </a:lnTo>
                <a:lnTo>
                  <a:pt x="1239012" y="140304"/>
                </a:lnTo>
                <a:lnTo>
                  <a:pt x="1353312" y="140304"/>
                </a:lnTo>
                <a:lnTo>
                  <a:pt x="1353312" y="129955"/>
                </a:lnTo>
                <a:lnTo>
                  <a:pt x="1306449" y="129955"/>
                </a:lnTo>
                <a:lnTo>
                  <a:pt x="1291804" y="116010"/>
                </a:lnTo>
                <a:lnTo>
                  <a:pt x="1274159" y="105516"/>
                </a:lnTo>
                <a:lnTo>
                  <a:pt x="1254371" y="98903"/>
                </a:lnTo>
                <a:lnTo>
                  <a:pt x="1233297" y="96603"/>
                </a:lnTo>
                <a:close/>
              </a:path>
              <a:path w="2912745" h="708659">
                <a:moveTo>
                  <a:pt x="1353312" y="292113"/>
                </a:moveTo>
                <a:lnTo>
                  <a:pt x="1306449" y="292113"/>
                </a:lnTo>
                <a:lnTo>
                  <a:pt x="1306449" y="322018"/>
                </a:lnTo>
                <a:lnTo>
                  <a:pt x="1353312" y="322018"/>
                </a:lnTo>
                <a:lnTo>
                  <a:pt x="1353312" y="292113"/>
                </a:lnTo>
                <a:close/>
              </a:path>
              <a:path w="2912745" h="708659">
                <a:moveTo>
                  <a:pt x="1353312" y="140304"/>
                </a:moveTo>
                <a:lnTo>
                  <a:pt x="1239012" y="140304"/>
                </a:lnTo>
                <a:lnTo>
                  <a:pt x="1266783" y="145946"/>
                </a:lnTo>
                <a:lnTo>
                  <a:pt x="1288875" y="161292"/>
                </a:lnTo>
                <a:lnTo>
                  <a:pt x="1303466" y="183970"/>
                </a:lnTo>
                <a:lnTo>
                  <a:pt x="1308735" y="211607"/>
                </a:lnTo>
                <a:lnTo>
                  <a:pt x="1303484" y="239247"/>
                </a:lnTo>
                <a:lnTo>
                  <a:pt x="1289018" y="261927"/>
                </a:lnTo>
                <a:lnTo>
                  <a:pt x="1267265" y="277274"/>
                </a:lnTo>
                <a:lnTo>
                  <a:pt x="1240155" y="282916"/>
                </a:lnTo>
                <a:lnTo>
                  <a:pt x="1353312" y="282916"/>
                </a:lnTo>
                <a:lnTo>
                  <a:pt x="1353312" y="140304"/>
                </a:lnTo>
                <a:close/>
              </a:path>
              <a:path w="2912745" h="708659">
                <a:moveTo>
                  <a:pt x="1353312" y="101202"/>
                </a:moveTo>
                <a:lnTo>
                  <a:pt x="1306449" y="101202"/>
                </a:lnTo>
                <a:lnTo>
                  <a:pt x="1306449" y="129955"/>
                </a:lnTo>
                <a:lnTo>
                  <a:pt x="1353312" y="129955"/>
                </a:lnTo>
                <a:lnTo>
                  <a:pt x="1353312" y="101202"/>
                </a:lnTo>
                <a:close/>
              </a:path>
              <a:path w="2912745" h="708659">
                <a:moveTo>
                  <a:pt x="1440180" y="101202"/>
                </a:moveTo>
                <a:lnTo>
                  <a:pt x="1393317" y="101202"/>
                </a:lnTo>
                <a:lnTo>
                  <a:pt x="1393317" y="322018"/>
                </a:lnTo>
                <a:lnTo>
                  <a:pt x="1441323" y="322018"/>
                </a:lnTo>
                <a:lnTo>
                  <a:pt x="1441323" y="212759"/>
                </a:lnTo>
                <a:lnTo>
                  <a:pt x="1444448" y="182928"/>
                </a:lnTo>
                <a:lnTo>
                  <a:pt x="1454324" y="162155"/>
                </a:lnTo>
                <a:lnTo>
                  <a:pt x="1471701" y="150007"/>
                </a:lnTo>
                <a:lnTo>
                  <a:pt x="1497330" y="146053"/>
                </a:lnTo>
                <a:lnTo>
                  <a:pt x="1524762" y="146053"/>
                </a:lnTo>
                <a:lnTo>
                  <a:pt x="1524762" y="135705"/>
                </a:lnTo>
                <a:lnTo>
                  <a:pt x="1440180" y="135705"/>
                </a:lnTo>
                <a:lnTo>
                  <a:pt x="1440180" y="101202"/>
                </a:lnTo>
                <a:close/>
              </a:path>
              <a:path w="2912745" h="708659">
                <a:moveTo>
                  <a:pt x="1524762" y="101202"/>
                </a:moveTo>
                <a:lnTo>
                  <a:pt x="1504188" y="101202"/>
                </a:lnTo>
                <a:lnTo>
                  <a:pt x="1482774" y="103358"/>
                </a:lnTo>
                <a:lnTo>
                  <a:pt x="1464897" y="109827"/>
                </a:lnTo>
                <a:lnTo>
                  <a:pt x="1450663" y="120610"/>
                </a:lnTo>
                <a:lnTo>
                  <a:pt x="1440180" y="135705"/>
                </a:lnTo>
                <a:lnTo>
                  <a:pt x="1524762" y="135705"/>
                </a:lnTo>
                <a:lnTo>
                  <a:pt x="1524762" y="101202"/>
                </a:lnTo>
                <a:close/>
              </a:path>
              <a:path w="2912745" h="708659">
                <a:moveTo>
                  <a:pt x="1589913" y="346168"/>
                </a:moveTo>
                <a:lnTo>
                  <a:pt x="1546479" y="366869"/>
                </a:lnTo>
                <a:lnTo>
                  <a:pt x="1562963" y="391616"/>
                </a:lnTo>
                <a:lnTo>
                  <a:pt x="1586626" y="411294"/>
                </a:lnTo>
                <a:lnTo>
                  <a:pt x="1617362" y="424286"/>
                </a:lnTo>
                <a:lnTo>
                  <a:pt x="1655064" y="428976"/>
                </a:lnTo>
                <a:lnTo>
                  <a:pt x="1701802" y="420584"/>
                </a:lnTo>
                <a:lnTo>
                  <a:pt x="1736645" y="397205"/>
                </a:lnTo>
                <a:lnTo>
                  <a:pt x="1743227" y="386421"/>
                </a:lnTo>
                <a:lnTo>
                  <a:pt x="1655064" y="386421"/>
                </a:lnTo>
                <a:lnTo>
                  <a:pt x="1632346" y="383689"/>
                </a:lnTo>
                <a:lnTo>
                  <a:pt x="1613916" y="375782"/>
                </a:lnTo>
                <a:lnTo>
                  <a:pt x="1599771" y="363131"/>
                </a:lnTo>
                <a:lnTo>
                  <a:pt x="1589913" y="346168"/>
                </a:lnTo>
                <a:close/>
              </a:path>
              <a:path w="2912745" h="708659">
                <a:moveTo>
                  <a:pt x="1765935" y="290963"/>
                </a:moveTo>
                <a:lnTo>
                  <a:pt x="1719072" y="290963"/>
                </a:lnTo>
                <a:lnTo>
                  <a:pt x="1719072" y="318565"/>
                </a:lnTo>
                <a:lnTo>
                  <a:pt x="1714696" y="345180"/>
                </a:lnTo>
                <a:lnTo>
                  <a:pt x="1702069" y="366727"/>
                </a:lnTo>
                <a:lnTo>
                  <a:pt x="1681942" y="381156"/>
                </a:lnTo>
                <a:lnTo>
                  <a:pt x="1655064" y="386421"/>
                </a:lnTo>
                <a:lnTo>
                  <a:pt x="1743227" y="386421"/>
                </a:lnTo>
                <a:lnTo>
                  <a:pt x="1758416" y="361535"/>
                </a:lnTo>
                <a:lnTo>
                  <a:pt x="1765935" y="316269"/>
                </a:lnTo>
                <a:lnTo>
                  <a:pt x="1765935" y="290963"/>
                </a:lnTo>
                <a:close/>
              </a:path>
              <a:path w="2912745" h="708659">
                <a:moveTo>
                  <a:pt x="1647063" y="96603"/>
                </a:moveTo>
                <a:lnTo>
                  <a:pt x="1605807" y="104546"/>
                </a:lnTo>
                <a:lnTo>
                  <a:pt x="1570767" y="127367"/>
                </a:lnTo>
                <a:lnTo>
                  <a:pt x="1546443" y="163557"/>
                </a:lnTo>
                <a:lnTo>
                  <a:pt x="1537335" y="211607"/>
                </a:lnTo>
                <a:lnTo>
                  <a:pt x="1546586" y="259175"/>
                </a:lnTo>
                <a:lnTo>
                  <a:pt x="1571053" y="295421"/>
                </a:lnTo>
                <a:lnTo>
                  <a:pt x="1605807" y="318513"/>
                </a:lnTo>
                <a:lnTo>
                  <a:pt x="1645920" y="326617"/>
                </a:lnTo>
                <a:lnTo>
                  <a:pt x="1666994" y="324281"/>
                </a:lnTo>
                <a:lnTo>
                  <a:pt x="1686782" y="317416"/>
                </a:lnTo>
                <a:lnTo>
                  <a:pt x="1704427" y="306238"/>
                </a:lnTo>
                <a:lnTo>
                  <a:pt x="1719072" y="290963"/>
                </a:lnTo>
                <a:lnTo>
                  <a:pt x="1765935" y="290963"/>
                </a:lnTo>
                <a:lnTo>
                  <a:pt x="1765935" y="282916"/>
                </a:lnTo>
                <a:lnTo>
                  <a:pt x="1652778" y="282916"/>
                </a:lnTo>
                <a:lnTo>
                  <a:pt x="1625488" y="277274"/>
                </a:lnTo>
                <a:lnTo>
                  <a:pt x="1603343" y="261927"/>
                </a:lnTo>
                <a:lnTo>
                  <a:pt x="1588484" y="239247"/>
                </a:lnTo>
                <a:lnTo>
                  <a:pt x="1583055" y="211607"/>
                </a:lnTo>
                <a:lnTo>
                  <a:pt x="1588484" y="183970"/>
                </a:lnTo>
                <a:lnTo>
                  <a:pt x="1603343" y="161292"/>
                </a:lnTo>
                <a:lnTo>
                  <a:pt x="1625488" y="145946"/>
                </a:lnTo>
                <a:lnTo>
                  <a:pt x="1652778" y="140304"/>
                </a:lnTo>
                <a:lnTo>
                  <a:pt x="1765935" y="140304"/>
                </a:lnTo>
                <a:lnTo>
                  <a:pt x="1765935" y="131102"/>
                </a:lnTo>
                <a:lnTo>
                  <a:pt x="1719072" y="131102"/>
                </a:lnTo>
                <a:lnTo>
                  <a:pt x="1704605" y="116494"/>
                </a:lnTo>
                <a:lnTo>
                  <a:pt x="1687353" y="105660"/>
                </a:lnTo>
                <a:lnTo>
                  <a:pt x="1667958" y="98921"/>
                </a:lnTo>
                <a:lnTo>
                  <a:pt x="1647063" y="96603"/>
                </a:lnTo>
                <a:close/>
              </a:path>
              <a:path w="2912745" h="708659">
                <a:moveTo>
                  <a:pt x="1765935" y="140304"/>
                </a:moveTo>
                <a:lnTo>
                  <a:pt x="1652778" y="140304"/>
                </a:lnTo>
                <a:lnTo>
                  <a:pt x="1680549" y="145946"/>
                </a:lnTo>
                <a:lnTo>
                  <a:pt x="1702641" y="161292"/>
                </a:lnTo>
                <a:lnTo>
                  <a:pt x="1717232" y="183970"/>
                </a:lnTo>
                <a:lnTo>
                  <a:pt x="1722501" y="211607"/>
                </a:lnTo>
                <a:lnTo>
                  <a:pt x="1717232" y="239247"/>
                </a:lnTo>
                <a:lnTo>
                  <a:pt x="1702641" y="261927"/>
                </a:lnTo>
                <a:lnTo>
                  <a:pt x="1680549" y="277274"/>
                </a:lnTo>
                <a:lnTo>
                  <a:pt x="1652778" y="282916"/>
                </a:lnTo>
                <a:lnTo>
                  <a:pt x="1765935" y="282916"/>
                </a:lnTo>
                <a:lnTo>
                  <a:pt x="1765935" y="140304"/>
                </a:lnTo>
                <a:close/>
              </a:path>
              <a:path w="2912745" h="708659">
                <a:moveTo>
                  <a:pt x="1765935" y="101202"/>
                </a:moveTo>
                <a:lnTo>
                  <a:pt x="1719072" y="101202"/>
                </a:lnTo>
                <a:lnTo>
                  <a:pt x="1719072" y="131102"/>
                </a:lnTo>
                <a:lnTo>
                  <a:pt x="1765935" y="131102"/>
                </a:lnTo>
                <a:lnTo>
                  <a:pt x="1765935" y="101202"/>
                </a:lnTo>
                <a:close/>
              </a:path>
              <a:path w="2912745" h="708659">
                <a:moveTo>
                  <a:pt x="1912239" y="97749"/>
                </a:moveTo>
                <a:lnTo>
                  <a:pt x="1867858" y="106644"/>
                </a:lnTo>
                <a:lnTo>
                  <a:pt x="1831514" y="130959"/>
                </a:lnTo>
                <a:lnTo>
                  <a:pt x="1806958" y="167133"/>
                </a:lnTo>
                <a:lnTo>
                  <a:pt x="1797939" y="211607"/>
                </a:lnTo>
                <a:lnTo>
                  <a:pt x="1800064" y="233909"/>
                </a:lnTo>
                <a:lnTo>
                  <a:pt x="1816744" y="275491"/>
                </a:lnTo>
                <a:lnTo>
                  <a:pt x="1848588" y="307695"/>
                </a:lnTo>
                <a:lnTo>
                  <a:pt x="1889593" y="324479"/>
                </a:lnTo>
                <a:lnTo>
                  <a:pt x="1912239" y="326617"/>
                </a:lnTo>
                <a:lnTo>
                  <a:pt x="1956619" y="317722"/>
                </a:lnTo>
                <a:lnTo>
                  <a:pt x="1992963" y="293409"/>
                </a:lnTo>
                <a:lnTo>
                  <a:pt x="2000867" y="281766"/>
                </a:lnTo>
                <a:lnTo>
                  <a:pt x="1911096" y="281766"/>
                </a:lnTo>
                <a:lnTo>
                  <a:pt x="1884646" y="276141"/>
                </a:lnTo>
                <a:lnTo>
                  <a:pt x="1863232" y="260920"/>
                </a:lnTo>
                <a:lnTo>
                  <a:pt x="1848891" y="238582"/>
                </a:lnTo>
                <a:lnTo>
                  <a:pt x="1843659" y="211607"/>
                </a:lnTo>
                <a:lnTo>
                  <a:pt x="1848891" y="184635"/>
                </a:lnTo>
                <a:lnTo>
                  <a:pt x="1863232" y="162299"/>
                </a:lnTo>
                <a:lnTo>
                  <a:pt x="1884646" y="147079"/>
                </a:lnTo>
                <a:lnTo>
                  <a:pt x="1911096" y="141455"/>
                </a:lnTo>
                <a:lnTo>
                  <a:pt x="1999181" y="141455"/>
                </a:lnTo>
                <a:lnTo>
                  <a:pt x="1992534" y="131534"/>
                </a:lnTo>
                <a:lnTo>
                  <a:pt x="1956458" y="106824"/>
                </a:lnTo>
                <a:lnTo>
                  <a:pt x="1912239" y="97749"/>
                </a:lnTo>
                <a:close/>
              </a:path>
              <a:path w="2912745" h="708659">
                <a:moveTo>
                  <a:pt x="1999181" y="141455"/>
                </a:moveTo>
                <a:lnTo>
                  <a:pt x="1911096" y="141455"/>
                </a:lnTo>
                <a:lnTo>
                  <a:pt x="1937545" y="147079"/>
                </a:lnTo>
                <a:lnTo>
                  <a:pt x="1958959" y="162299"/>
                </a:lnTo>
                <a:lnTo>
                  <a:pt x="1973300" y="184635"/>
                </a:lnTo>
                <a:lnTo>
                  <a:pt x="1978533" y="211607"/>
                </a:lnTo>
                <a:lnTo>
                  <a:pt x="1973300" y="238582"/>
                </a:lnTo>
                <a:lnTo>
                  <a:pt x="1958959" y="260920"/>
                </a:lnTo>
                <a:lnTo>
                  <a:pt x="1937545" y="276141"/>
                </a:lnTo>
                <a:lnTo>
                  <a:pt x="1911096" y="281766"/>
                </a:lnTo>
                <a:lnTo>
                  <a:pt x="2000867" y="281766"/>
                </a:lnTo>
                <a:lnTo>
                  <a:pt x="2017520" y="257235"/>
                </a:lnTo>
                <a:lnTo>
                  <a:pt x="2026539" y="212759"/>
                </a:lnTo>
                <a:lnTo>
                  <a:pt x="2017037" y="168104"/>
                </a:lnTo>
                <a:lnTo>
                  <a:pt x="1999181" y="141455"/>
                </a:lnTo>
                <a:close/>
              </a:path>
              <a:path w="2912745" h="708659">
                <a:moveTo>
                  <a:pt x="2079117" y="101202"/>
                </a:moveTo>
                <a:lnTo>
                  <a:pt x="2031111" y="101202"/>
                </a:lnTo>
                <a:lnTo>
                  <a:pt x="2104263" y="322018"/>
                </a:lnTo>
                <a:lnTo>
                  <a:pt x="2149983" y="322018"/>
                </a:lnTo>
                <a:lnTo>
                  <a:pt x="2173811" y="257610"/>
                </a:lnTo>
                <a:lnTo>
                  <a:pt x="2129409" y="257610"/>
                </a:lnTo>
                <a:lnTo>
                  <a:pt x="2079117" y="101202"/>
                </a:lnTo>
                <a:close/>
              </a:path>
              <a:path w="2912745" h="708659">
                <a:moveTo>
                  <a:pt x="2256071" y="164454"/>
                </a:moveTo>
                <a:lnTo>
                  <a:pt x="2208276" y="164454"/>
                </a:lnTo>
                <a:lnTo>
                  <a:pt x="2266569" y="322018"/>
                </a:lnTo>
                <a:lnTo>
                  <a:pt x="2312289" y="322018"/>
                </a:lnTo>
                <a:lnTo>
                  <a:pt x="2334626" y="257610"/>
                </a:lnTo>
                <a:lnTo>
                  <a:pt x="2289429" y="257610"/>
                </a:lnTo>
                <a:lnTo>
                  <a:pt x="2256071" y="164454"/>
                </a:lnTo>
                <a:close/>
              </a:path>
              <a:path w="2912745" h="708659">
                <a:moveTo>
                  <a:pt x="2233422" y="101202"/>
                </a:moveTo>
                <a:lnTo>
                  <a:pt x="2186559" y="101202"/>
                </a:lnTo>
                <a:lnTo>
                  <a:pt x="2129409" y="257610"/>
                </a:lnTo>
                <a:lnTo>
                  <a:pt x="2173811" y="257610"/>
                </a:lnTo>
                <a:lnTo>
                  <a:pt x="2208276" y="164454"/>
                </a:lnTo>
                <a:lnTo>
                  <a:pt x="2256071" y="164454"/>
                </a:lnTo>
                <a:lnTo>
                  <a:pt x="2233422" y="101202"/>
                </a:lnTo>
                <a:close/>
              </a:path>
              <a:path w="2912745" h="708659">
                <a:moveTo>
                  <a:pt x="2388870" y="101202"/>
                </a:moveTo>
                <a:lnTo>
                  <a:pt x="2340864" y="101202"/>
                </a:lnTo>
                <a:lnTo>
                  <a:pt x="2289429" y="257610"/>
                </a:lnTo>
                <a:lnTo>
                  <a:pt x="2334626" y="257610"/>
                </a:lnTo>
                <a:lnTo>
                  <a:pt x="2388870" y="101202"/>
                </a:lnTo>
                <a:close/>
              </a:path>
              <a:path w="2912745" h="708659">
                <a:moveTo>
                  <a:pt x="2434590" y="3441"/>
                </a:moveTo>
                <a:lnTo>
                  <a:pt x="2426589" y="3441"/>
                </a:lnTo>
                <a:lnTo>
                  <a:pt x="2417445" y="6896"/>
                </a:lnTo>
                <a:lnTo>
                  <a:pt x="2406015" y="18389"/>
                </a:lnTo>
                <a:lnTo>
                  <a:pt x="2402586" y="26441"/>
                </a:lnTo>
                <a:lnTo>
                  <a:pt x="2402586" y="35648"/>
                </a:lnTo>
                <a:lnTo>
                  <a:pt x="2430911" y="67706"/>
                </a:lnTo>
                <a:lnTo>
                  <a:pt x="2440019" y="67275"/>
                </a:lnTo>
                <a:lnTo>
                  <a:pt x="2466433" y="32612"/>
                </a:lnTo>
                <a:lnTo>
                  <a:pt x="2464308" y="22999"/>
                </a:lnTo>
                <a:lnTo>
                  <a:pt x="2459664" y="15089"/>
                </a:lnTo>
                <a:lnTo>
                  <a:pt x="2452878" y="8905"/>
                </a:lnTo>
                <a:lnTo>
                  <a:pt x="2444377" y="4879"/>
                </a:lnTo>
                <a:lnTo>
                  <a:pt x="2434590" y="3441"/>
                </a:lnTo>
                <a:close/>
              </a:path>
              <a:path w="2912745" h="708659">
                <a:moveTo>
                  <a:pt x="2458593" y="101202"/>
                </a:moveTo>
                <a:lnTo>
                  <a:pt x="2411730" y="101202"/>
                </a:lnTo>
                <a:lnTo>
                  <a:pt x="2411730" y="322018"/>
                </a:lnTo>
                <a:lnTo>
                  <a:pt x="2458593" y="322018"/>
                </a:lnTo>
                <a:lnTo>
                  <a:pt x="2458593" y="101202"/>
                </a:lnTo>
                <a:close/>
              </a:path>
              <a:path w="2912745" h="708659">
                <a:moveTo>
                  <a:pt x="2523744" y="253011"/>
                </a:moveTo>
                <a:lnTo>
                  <a:pt x="2481453" y="276015"/>
                </a:lnTo>
                <a:lnTo>
                  <a:pt x="2497776" y="297956"/>
                </a:lnTo>
                <a:lnTo>
                  <a:pt x="2519457" y="313536"/>
                </a:lnTo>
                <a:lnTo>
                  <a:pt x="2546711" y="322430"/>
                </a:lnTo>
                <a:lnTo>
                  <a:pt x="2579751" y="324316"/>
                </a:lnTo>
                <a:lnTo>
                  <a:pt x="2619416" y="318530"/>
                </a:lnTo>
                <a:lnTo>
                  <a:pt x="2647616" y="302178"/>
                </a:lnTo>
                <a:lnTo>
                  <a:pt x="2660136" y="285212"/>
                </a:lnTo>
                <a:lnTo>
                  <a:pt x="2582037" y="285212"/>
                </a:lnTo>
                <a:lnTo>
                  <a:pt x="2563606" y="283092"/>
                </a:lnTo>
                <a:lnTo>
                  <a:pt x="2547747" y="276875"/>
                </a:lnTo>
                <a:lnTo>
                  <a:pt x="2534459" y="266777"/>
                </a:lnTo>
                <a:lnTo>
                  <a:pt x="2523744" y="253011"/>
                </a:lnTo>
                <a:close/>
              </a:path>
              <a:path w="2912745" h="708659">
                <a:moveTo>
                  <a:pt x="2577465" y="95453"/>
                </a:moveTo>
                <a:lnTo>
                  <a:pt x="2541889" y="101023"/>
                </a:lnTo>
                <a:lnTo>
                  <a:pt x="2514885" y="115866"/>
                </a:lnTo>
                <a:lnTo>
                  <a:pt x="2497740" y="137178"/>
                </a:lnTo>
                <a:lnTo>
                  <a:pt x="2491740" y="162157"/>
                </a:lnTo>
                <a:lnTo>
                  <a:pt x="2498401" y="190675"/>
                </a:lnTo>
                <a:lnTo>
                  <a:pt x="2515885" y="209165"/>
                </a:lnTo>
                <a:lnTo>
                  <a:pt x="2540442" y="220540"/>
                </a:lnTo>
                <a:lnTo>
                  <a:pt x="2568321" y="227711"/>
                </a:lnTo>
                <a:lnTo>
                  <a:pt x="2588948" y="232527"/>
                </a:lnTo>
                <a:lnTo>
                  <a:pt x="2606468" y="237774"/>
                </a:lnTo>
                <a:lnTo>
                  <a:pt x="2618630" y="245178"/>
                </a:lnTo>
                <a:lnTo>
                  <a:pt x="2623185" y="256465"/>
                </a:lnTo>
                <a:lnTo>
                  <a:pt x="2620613" y="267262"/>
                </a:lnTo>
                <a:lnTo>
                  <a:pt x="2612898" y="276443"/>
                </a:lnTo>
                <a:lnTo>
                  <a:pt x="2600039" y="282822"/>
                </a:lnTo>
                <a:lnTo>
                  <a:pt x="2582037" y="285212"/>
                </a:lnTo>
                <a:lnTo>
                  <a:pt x="2660136" y="285212"/>
                </a:lnTo>
                <a:lnTo>
                  <a:pt x="2664458" y="279356"/>
                </a:lnTo>
                <a:lnTo>
                  <a:pt x="2670048" y="254162"/>
                </a:lnTo>
                <a:lnTo>
                  <a:pt x="2662868" y="225465"/>
                </a:lnTo>
                <a:lnTo>
                  <a:pt x="2644330" y="206579"/>
                </a:lnTo>
                <a:lnTo>
                  <a:pt x="2618934" y="194808"/>
                </a:lnTo>
                <a:lnTo>
                  <a:pt x="2591181" y="187458"/>
                </a:lnTo>
                <a:lnTo>
                  <a:pt x="2568499" y="182678"/>
                </a:lnTo>
                <a:lnTo>
                  <a:pt x="2552033" y="177683"/>
                </a:lnTo>
                <a:lnTo>
                  <a:pt x="2541996" y="170962"/>
                </a:lnTo>
                <a:lnTo>
                  <a:pt x="2538603" y="161006"/>
                </a:lnTo>
                <a:lnTo>
                  <a:pt x="2540799" y="150565"/>
                </a:lnTo>
                <a:lnTo>
                  <a:pt x="2547604" y="142173"/>
                </a:lnTo>
                <a:lnTo>
                  <a:pt x="2559337" y="136585"/>
                </a:lnTo>
                <a:lnTo>
                  <a:pt x="2576322" y="134555"/>
                </a:lnTo>
                <a:lnTo>
                  <a:pt x="2663580" y="134555"/>
                </a:lnTo>
                <a:lnTo>
                  <a:pt x="2650920" y="120194"/>
                </a:lnTo>
                <a:lnTo>
                  <a:pt x="2631043" y="106808"/>
                </a:lnTo>
                <a:lnTo>
                  <a:pt x="2606665" y="98381"/>
                </a:lnTo>
                <a:lnTo>
                  <a:pt x="2577465" y="95453"/>
                </a:lnTo>
                <a:close/>
              </a:path>
              <a:path w="2912745" h="708659">
                <a:moveTo>
                  <a:pt x="2663580" y="134555"/>
                </a:moveTo>
                <a:lnTo>
                  <a:pt x="2576322" y="134555"/>
                </a:lnTo>
                <a:lnTo>
                  <a:pt x="2592859" y="136244"/>
                </a:lnTo>
                <a:lnTo>
                  <a:pt x="2606611" y="141168"/>
                </a:lnTo>
                <a:lnTo>
                  <a:pt x="2617791" y="149110"/>
                </a:lnTo>
                <a:lnTo>
                  <a:pt x="2626614" y="159854"/>
                </a:lnTo>
                <a:lnTo>
                  <a:pt x="2666619" y="138002"/>
                </a:lnTo>
                <a:lnTo>
                  <a:pt x="2663580" y="134555"/>
                </a:lnTo>
                <a:close/>
              </a:path>
              <a:path w="2912745" h="708659">
                <a:moveTo>
                  <a:pt x="2800350" y="96603"/>
                </a:moveTo>
                <a:lnTo>
                  <a:pt x="2755487" y="105516"/>
                </a:lnTo>
                <a:lnTo>
                  <a:pt x="2719197" y="129954"/>
                </a:lnTo>
                <a:lnTo>
                  <a:pt x="2694908" y="166468"/>
                </a:lnTo>
                <a:lnTo>
                  <a:pt x="2686050" y="211607"/>
                </a:lnTo>
                <a:lnTo>
                  <a:pt x="2694443" y="256570"/>
                </a:lnTo>
                <a:lnTo>
                  <a:pt x="2718054" y="292690"/>
                </a:lnTo>
                <a:lnTo>
                  <a:pt x="2754522" y="316733"/>
                </a:lnTo>
                <a:lnTo>
                  <a:pt x="2801493" y="325466"/>
                </a:lnTo>
                <a:lnTo>
                  <a:pt x="2835568" y="321136"/>
                </a:lnTo>
                <a:lnTo>
                  <a:pt x="2864072" y="308934"/>
                </a:lnTo>
                <a:lnTo>
                  <a:pt x="2887003" y="290048"/>
                </a:lnTo>
                <a:lnTo>
                  <a:pt x="2891261" y="284067"/>
                </a:lnTo>
                <a:lnTo>
                  <a:pt x="2801493" y="284067"/>
                </a:lnTo>
                <a:lnTo>
                  <a:pt x="2775471" y="280113"/>
                </a:lnTo>
                <a:lnTo>
                  <a:pt x="2754487" y="268827"/>
                </a:lnTo>
                <a:lnTo>
                  <a:pt x="2739288" y="251072"/>
                </a:lnTo>
                <a:lnTo>
                  <a:pt x="2730627" y="227711"/>
                </a:lnTo>
                <a:lnTo>
                  <a:pt x="2912364" y="227711"/>
                </a:lnTo>
                <a:lnTo>
                  <a:pt x="2912364" y="209311"/>
                </a:lnTo>
                <a:lnTo>
                  <a:pt x="2908570" y="187458"/>
                </a:lnTo>
                <a:lnTo>
                  <a:pt x="2734056" y="187458"/>
                </a:lnTo>
                <a:lnTo>
                  <a:pt x="2743932" y="167114"/>
                </a:lnTo>
                <a:lnTo>
                  <a:pt x="2759059" y="151515"/>
                </a:lnTo>
                <a:lnTo>
                  <a:pt x="2778258" y="141524"/>
                </a:lnTo>
                <a:lnTo>
                  <a:pt x="2800350" y="138002"/>
                </a:lnTo>
                <a:lnTo>
                  <a:pt x="2887502" y="138002"/>
                </a:lnTo>
                <a:lnTo>
                  <a:pt x="2881217" y="128374"/>
                </a:lnTo>
                <a:lnTo>
                  <a:pt x="2845498" y="104995"/>
                </a:lnTo>
                <a:lnTo>
                  <a:pt x="2800350" y="96603"/>
                </a:lnTo>
                <a:close/>
              </a:path>
              <a:path w="2912745" h="708659">
                <a:moveTo>
                  <a:pt x="2865501" y="243814"/>
                </a:moveTo>
                <a:lnTo>
                  <a:pt x="2854535" y="260777"/>
                </a:lnTo>
                <a:lnTo>
                  <a:pt x="2839497" y="273428"/>
                </a:lnTo>
                <a:lnTo>
                  <a:pt x="2821459" y="281335"/>
                </a:lnTo>
                <a:lnTo>
                  <a:pt x="2801493" y="284067"/>
                </a:lnTo>
                <a:lnTo>
                  <a:pt x="2891261" y="284067"/>
                </a:lnTo>
                <a:lnTo>
                  <a:pt x="2904363" y="265662"/>
                </a:lnTo>
                <a:lnTo>
                  <a:pt x="2865501" y="243814"/>
                </a:lnTo>
                <a:close/>
              </a:path>
              <a:path w="2912745" h="708659">
                <a:moveTo>
                  <a:pt x="2887502" y="138002"/>
                </a:moveTo>
                <a:lnTo>
                  <a:pt x="2800350" y="138002"/>
                </a:lnTo>
                <a:lnTo>
                  <a:pt x="2824031" y="141363"/>
                </a:lnTo>
                <a:lnTo>
                  <a:pt x="2843212" y="151086"/>
                </a:lnTo>
                <a:lnTo>
                  <a:pt x="2857250" y="166631"/>
                </a:lnTo>
                <a:lnTo>
                  <a:pt x="2865501" y="187458"/>
                </a:lnTo>
                <a:lnTo>
                  <a:pt x="2908570" y="187458"/>
                </a:lnTo>
                <a:lnTo>
                  <a:pt x="2904505" y="164045"/>
                </a:lnTo>
                <a:lnTo>
                  <a:pt x="2887502" y="138002"/>
                </a:lnTo>
                <a:close/>
              </a:path>
              <a:path w="2912745" h="708659">
                <a:moveTo>
                  <a:pt x="320040" y="0"/>
                </a:moveTo>
                <a:lnTo>
                  <a:pt x="128016" y="0"/>
                </a:lnTo>
                <a:lnTo>
                  <a:pt x="128016" y="64396"/>
                </a:lnTo>
                <a:lnTo>
                  <a:pt x="320040" y="64396"/>
                </a:lnTo>
                <a:lnTo>
                  <a:pt x="320040" y="0"/>
                </a:lnTo>
                <a:close/>
              </a:path>
              <a:path w="2912745" h="708659">
                <a:moveTo>
                  <a:pt x="192024" y="257610"/>
                </a:moveTo>
                <a:lnTo>
                  <a:pt x="0" y="257610"/>
                </a:lnTo>
                <a:lnTo>
                  <a:pt x="0" y="322018"/>
                </a:lnTo>
                <a:lnTo>
                  <a:pt x="192024" y="322018"/>
                </a:lnTo>
                <a:lnTo>
                  <a:pt x="192024" y="257610"/>
                </a:lnTo>
                <a:close/>
              </a:path>
              <a:path w="2912745" h="708659">
                <a:moveTo>
                  <a:pt x="320040" y="644042"/>
                </a:moveTo>
                <a:lnTo>
                  <a:pt x="128016" y="644042"/>
                </a:lnTo>
                <a:lnTo>
                  <a:pt x="128016" y="708445"/>
                </a:lnTo>
                <a:lnTo>
                  <a:pt x="320040" y="708445"/>
                </a:lnTo>
                <a:lnTo>
                  <a:pt x="320040" y="644042"/>
                </a:lnTo>
                <a:close/>
              </a:path>
              <a:path w="2912745" h="708659">
                <a:moveTo>
                  <a:pt x="704088" y="0"/>
                </a:moveTo>
                <a:lnTo>
                  <a:pt x="384048" y="0"/>
                </a:lnTo>
                <a:lnTo>
                  <a:pt x="384048" y="64396"/>
                </a:lnTo>
                <a:lnTo>
                  <a:pt x="704088" y="64396"/>
                </a:lnTo>
                <a:lnTo>
                  <a:pt x="704088" y="0"/>
                </a:lnTo>
                <a:close/>
              </a:path>
              <a:path w="2912745" h="708659">
                <a:moveTo>
                  <a:pt x="704088" y="128804"/>
                </a:moveTo>
                <a:lnTo>
                  <a:pt x="384048" y="128804"/>
                </a:lnTo>
                <a:lnTo>
                  <a:pt x="384048" y="193207"/>
                </a:lnTo>
                <a:lnTo>
                  <a:pt x="704088" y="193207"/>
                </a:lnTo>
                <a:lnTo>
                  <a:pt x="704088" y="128804"/>
                </a:lnTo>
                <a:close/>
              </a:path>
              <a:path w="2912745" h="708659">
                <a:moveTo>
                  <a:pt x="704088" y="257610"/>
                </a:moveTo>
                <a:lnTo>
                  <a:pt x="384048" y="257610"/>
                </a:lnTo>
                <a:lnTo>
                  <a:pt x="384048" y="322018"/>
                </a:lnTo>
                <a:lnTo>
                  <a:pt x="704088" y="322018"/>
                </a:lnTo>
                <a:lnTo>
                  <a:pt x="704088" y="257610"/>
                </a:lnTo>
                <a:close/>
              </a:path>
              <a:path w="2912745" h="708659">
                <a:moveTo>
                  <a:pt x="320040" y="386421"/>
                </a:moveTo>
                <a:lnTo>
                  <a:pt x="0" y="386421"/>
                </a:lnTo>
                <a:lnTo>
                  <a:pt x="0" y="450829"/>
                </a:lnTo>
                <a:lnTo>
                  <a:pt x="320040" y="450829"/>
                </a:lnTo>
                <a:lnTo>
                  <a:pt x="320040" y="386421"/>
                </a:lnTo>
                <a:close/>
              </a:path>
              <a:path w="2912745" h="708659">
                <a:moveTo>
                  <a:pt x="702945" y="515232"/>
                </a:moveTo>
                <a:lnTo>
                  <a:pt x="382905" y="515232"/>
                </a:lnTo>
                <a:lnTo>
                  <a:pt x="382905" y="579635"/>
                </a:lnTo>
                <a:lnTo>
                  <a:pt x="702945" y="579635"/>
                </a:lnTo>
                <a:lnTo>
                  <a:pt x="702945" y="515232"/>
                </a:lnTo>
                <a:close/>
              </a:path>
            </a:pathLst>
          </a:custGeom>
          <a:solidFill>
            <a:srgbClr val="1D166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13690">
              <a:lnSpc>
                <a:spcPct val="100000"/>
              </a:lnSpc>
              <a:spcBef>
                <a:spcPts val="100"/>
              </a:spcBef>
            </a:pPr>
            <a:r>
              <a:rPr dirty="0" spc="-695"/>
              <a:t>TECNOLOGIA</a:t>
            </a:r>
            <a:r>
              <a:rPr dirty="0" spc="-500"/>
              <a:t> </a:t>
            </a:r>
            <a:r>
              <a:rPr dirty="0" spc="-785"/>
              <a:t>UTILIZZATA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4381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50"/>
              </a:spcBef>
            </a:pPr>
            <a:r>
              <a:rPr dirty="0" sz="8800" spc="-855"/>
              <a:t>WCP</a:t>
            </a:r>
            <a:r>
              <a:rPr dirty="0" sz="8800" spc="-640"/>
              <a:t> </a:t>
            </a:r>
            <a:r>
              <a:rPr dirty="0" sz="8800" spc="-915"/>
              <a:t>PORTAL</a:t>
            </a:r>
            <a:endParaRPr sz="8800"/>
          </a:p>
          <a:p>
            <a:pPr marL="144145">
              <a:lnSpc>
                <a:spcPct val="100000"/>
              </a:lnSpc>
              <a:spcBef>
                <a:spcPts val="955"/>
              </a:spcBef>
            </a:pPr>
            <a:r>
              <a:rPr dirty="0" sz="2500">
                <a:latin typeface="Arial"/>
                <a:cs typeface="Arial"/>
              </a:rPr>
              <a:t>Scopri</a:t>
            </a:r>
            <a:r>
              <a:rPr dirty="0" sz="2500" spc="65">
                <a:latin typeface="Arial"/>
                <a:cs typeface="Arial"/>
              </a:rPr>
              <a:t> </a:t>
            </a:r>
            <a:r>
              <a:rPr dirty="0" sz="2500" spc="105">
                <a:latin typeface="Arial"/>
                <a:cs typeface="Arial"/>
              </a:rPr>
              <a:t>una</a:t>
            </a:r>
            <a:r>
              <a:rPr dirty="0" sz="2500" spc="65">
                <a:latin typeface="Arial"/>
                <a:cs typeface="Arial"/>
              </a:rPr>
              <a:t> </a:t>
            </a:r>
            <a:r>
              <a:rPr dirty="0" sz="2500" spc="95">
                <a:latin typeface="Arial"/>
                <a:cs typeface="Arial"/>
              </a:rPr>
              <a:t>filiera</a:t>
            </a:r>
            <a:r>
              <a:rPr dirty="0" sz="2500" spc="70">
                <a:latin typeface="Arial"/>
                <a:cs typeface="Arial"/>
              </a:rPr>
              <a:t> </a:t>
            </a:r>
            <a:r>
              <a:rPr dirty="0" sz="2500" spc="130">
                <a:latin typeface="Arial"/>
                <a:cs typeface="Arial"/>
              </a:rPr>
              <a:t>più</a:t>
            </a:r>
            <a:r>
              <a:rPr dirty="0" sz="2500" spc="65">
                <a:latin typeface="Arial"/>
                <a:cs typeface="Arial"/>
              </a:rPr>
              <a:t> </a:t>
            </a:r>
            <a:r>
              <a:rPr dirty="0" sz="2500" spc="55">
                <a:latin typeface="Arial"/>
                <a:cs typeface="Arial"/>
              </a:rPr>
              <a:t>visibile</a:t>
            </a:r>
            <a:endParaRPr sz="25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13073" y="9288860"/>
            <a:ext cx="1943099" cy="8572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0" y="12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13243547" y="1904492"/>
                  </a:moveTo>
                  <a:lnTo>
                    <a:pt x="0" y="1904492"/>
                  </a:lnTo>
                  <a:lnTo>
                    <a:pt x="0" y="8443443"/>
                  </a:lnTo>
                  <a:lnTo>
                    <a:pt x="13243547" y="8443443"/>
                  </a:lnTo>
                  <a:lnTo>
                    <a:pt x="13243547" y="1904492"/>
                  </a:lnTo>
                  <a:close/>
                </a:path>
                <a:path w="18288000" h="10287000">
                  <a:moveTo>
                    <a:pt x="18287988" y="0"/>
                  </a:moveTo>
                  <a:lnTo>
                    <a:pt x="13243560" y="0"/>
                  </a:lnTo>
                  <a:lnTo>
                    <a:pt x="13243560" y="10286987"/>
                  </a:lnTo>
                  <a:lnTo>
                    <a:pt x="18287988" y="10286987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727272">
                <a:alpha val="97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13908" y="2443911"/>
              <a:ext cx="6086475" cy="550545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42607" y="5571096"/>
              <a:ext cx="1371599" cy="137159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84753" y="5534647"/>
              <a:ext cx="1123949" cy="112394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5249" y="5609081"/>
              <a:ext cx="1114424" cy="96799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45476" y="5344731"/>
              <a:ext cx="1343024" cy="1343024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418772" y="2444851"/>
            <a:ext cx="10618470" cy="2854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39065">
              <a:lnSpc>
                <a:spcPct val="114599"/>
              </a:lnSpc>
              <a:spcBef>
                <a:spcPts val="100"/>
              </a:spcBef>
            </a:pPr>
            <a:r>
              <a:rPr dirty="0" sz="1800" spc="-10">
                <a:latin typeface="Lucida Sans"/>
                <a:cs typeface="Lucida Sans"/>
              </a:rPr>
              <a:t>Il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dashboard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del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Centro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di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Comando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è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una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piattaforma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35">
                <a:latin typeface="Lucida Sans"/>
                <a:cs typeface="Lucida Sans"/>
              </a:rPr>
              <a:t>clienti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completa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che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offre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una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40">
                <a:latin typeface="Lucida Sans"/>
                <a:cs typeface="Lucida Sans"/>
              </a:rPr>
              <a:t>visibilità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25">
                <a:latin typeface="Lucida Sans"/>
                <a:cs typeface="Lucida Sans"/>
              </a:rPr>
              <a:t>in </a:t>
            </a:r>
            <a:r>
              <a:rPr dirty="0" sz="1800">
                <a:latin typeface="Lucida Sans"/>
                <a:cs typeface="Lucida Sans"/>
              </a:rPr>
              <a:t>tempo</a:t>
            </a:r>
            <a:r>
              <a:rPr dirty="0" sz="1800" spc="-114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reale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su</a:t>
            </a:r>
            <a:r>
              <a:rPr dirty="0" sz="1800" spc="-105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tutte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le</a:t>
            </a:r>
            <a:r>
              <a:rPr dirty="0" sz="1800" spc="-105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vostre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45">
                <a:latin typeface="Lucida Sans"/>
                <a:cs typeface="Lucida Sans"/>
              </a:rPr>
              <a:t>spedizioni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in</a:t>
            </a:r>
            <a:r>
              <a:rPr dirty="0" sz="1800" spc="-105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un'unica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40">
                <a:latin typeface="Lucida Sans"/>
                <a:cs typeface="Lucida Sans"/>
              </a:rPr>
              <a:t>posizione</a:t>
            </a:r>
            <a:r>
              <a:rPr dirty="0" sz="1800" spc="-105">
                <a:latin typeface="Lucida Sans"/>
                <a:cs typeface="Lucida Sans"/>
              </a:rPr>
              <a:t> </a:t>
            </a:r>
            <a:r>
              <a:rPr dirty="0" sz="1800" spc="-45">
                <a:latin typeface="Lucida Sans"/>
                <a:cs typeface="Lucida Sans"/>
              </a:rPr>
              <a:t>centralizzata.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35">
                <a:latin typeface="Lucida Sans"/>
                <a:cs typeface="Lucida Sans"/>
              </a:rPr>
              <a:t>Con</a:t>
            </a:r>
            <a:r>
              <a:rPr dirty="0" sz="1800" spc="-105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questo strumento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25">
                <a:latin typeface="Lucida Sans"/>
                <a:cs typeface="Lucida Sans"/>
              </a:rPr>
              <a:t>facile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da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usare,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potete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facilmente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monitorare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e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controllare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le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vostre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45">
                <a:latin typeface="Lucida Sans"/>
                <a:cs typeface="Lucida Sans"/>
              </a:rPr>
              <a:t>spedizioni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e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50">
                <a:latin typeface="Lucida Sans"/>
                <a:cs typeface="Lucida Sans"/>
              </a:rPr>
              <a:t>i </a:t>
            </a:r>
            <a:r>
              <a:rPr dirty="0" sz="1800" spc="-20">
                <a:latin typeface="Lucida Sans"/>
                <a:cs typeface="Lucida Sans"/>
              </a:rPr>
              <a:t>contenitori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in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30">
                <a:latin typeface="Lucida Sans"/>
                <a:cs typeface="Lucida Sans"/>
              </a:rPr>
              <a:t>qualsiasi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momento,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sette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40">
                <a:latin typeface="Lucida Sans"/>
                <a:cs typeface="Lucida Sans"/>
              </a:rPr>
              <a:t>giorni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su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sette.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Offre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una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serie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di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35">
                <a:latin typeface="Lucida Sans"/>
                <a:cs typeface="Lucida Sans"/>
              </a:rPr>
              <a:t>funzionalità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25">
                <a:latin typeface="Lucida Sans"/>
                <a:cs typeface="Lucida Sans"/>
              </a:rPr>
              <a:t>per semplificare</a:t>
            </a:r>
            <a:r>
              <a:rPr dirty="0" sz="1800" spc="-110">
                <a:latin typeface="Lucida Sans"/>
                <a:cs typeface="Lucida Sans"/>
              </a:rPr>
              <a:t> </a:t>
            </a:r>
            <a:r>
              <a:rPr dirty="0" sz="1800" spc="-50">
                <a:latin typeface="Lucida Sans"/>
                <a:cs typeface="Lucida Sans"/>
              </a:rPr>
              <a:t>il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vostro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processo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di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30">
                <a:latin typeface="Lucida Sans"/>
                <a:cs typeface="Lucida Sans"/>
              </a:rPr>
              <a:t>gestione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delle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spedizioni.</a:t>
            </a:r>
            <a:endParaRPr sz="1800">
              <a:latin typeface="Lucida Sans"/>
              <a:cs typeface="Lucida Sans"/>
            </a:endParaRPr>
          </a:p>
          <a:p>
            <a:pPr marL="12700" marR="5080">
              <a:lnSpc>
                <a:spcPct val="114599"/>
              </a:lnSpc>
            </a:pPr>
            <a:r>
              <a:rPr dirty="0" sz="1800" spc="-30">
                <a:latin typeface="Lucida Sans"/>
                <a:cs typeface="Lucida Sans"/>
              </a:rPr>
              <a:t>Grazie</a:t>
            </a:r>
            <a:r>
              <a:rPr dirty="0" sz="1800" spc="-10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al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35">
                <a:latin typeface="Lucida Sans"/>
                <a:cs typeface="Lucida Sans"/>
              </a:rPr>
              <a:t>monitoraggio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in</a:t>
            </a:r>
            <a:r>
              <a:rPr dirty="0" sz="1800" spc="-10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tempo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reale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delle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35">
                <a:latin typeface="Lucida Sans"/>
                <a:cs typeface="Lucida Sans"/>
              </a:rPr>
              <a:t>navi,</a:t>
            </a:r>
            <a:r>
              <a:rPr dirty="0" sz="1800" spc="-10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potete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rimanere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informati</a:t>
            </a:r>
            <a:r>
              <a:rPr dirty="0" sz="1800" spc="-105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sull'avanzamento delle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vostre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45">
                <a:latin typeface="Lucida Sans"/>
                <a:cs typeface="Lucida Sans"/>
              </a:rPr>
              <a:t>spedizioni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mentre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45">
                <a:latin typeface="Lucida Sans"/>
                <a:cs typeface="Lucida Sans"/>
              </a:rPr>
              <a:t>viaggiano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attraverso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l'oceano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tra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i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25">
                <a:latin typeface="Lucida Sans"/>
                <a:cs typeface="Lucida Sans"/>
              </a:rPr>
              <a:t>porti.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Ricevete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tempestivamente </a:t>
            </a:r>
            <a:r>
              <a:rPr dirty="0" sz="1800">
                <a:latin typeface="Lucida Sans"/>
                <a:cs typeface="Lucida Sans"/>
              </a:rPr>
              <a:t>le</a:t>
            </a:r>
            <a:r>
              <a:rPr dirty="0" sz="1800" spc="-114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stime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di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arrivo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65">
                <a:latin typeface="Lucida Sans"/>
                <a:cs typeface="Lucida Sans"/>
              </a:rPr>
              <a:t>(ETA)</a:t>
            </a:r>
            <a:r>
              <a:rPr dirty="0" sz="1800" spc="-7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dal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capitano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della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nave,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garantendovi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45">
                <a:latin typeface="Lucida Sans"/>
                <a:cs typeface="Lucida Sans"/>
              </a:rPr>
              <a:t>così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di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avere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le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35">
                <a:latin typeface="Lucida Sans"/>
                <a:cs typeface="Lucida Sans"/>
              </a:rPr>
              <a:t>informazioni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25">
                <a:latin typeface="Lucida Sans"/>
                <a:cs typeface="Lucida Sans"/>
              </a:rPr>
              <a:t>più </a:t>
            </a:r>
            <a:r>
              <a:rPr dirty="0" sz="1800" spc="-20">
                <a:latin typeface="Lucida Sans"/>
                <a:cs typeface="Lucida Sans"/>
              </a:rPr>
              <a:t>precise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a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portata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di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mano.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248439" y="602767"/>
            <a:ext cx="9877425" cy="768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13460" marR="5080" indent="-1001394">
              <a:lnSpc>
                <a:spcPct val="116100"/>
              </a:lnSpc>
              <a:spcBef>
                <a:spcPts val="100"/>
              </a:spcBef>
            </a:pPr>
            <a:r>
              <a:rPr dirty="0" sz="2100" spc="-225">
                <a:latin typeface="Arial Black"/>
                <a:cs typeface="Arial Black"/>
              </a:rPr>
              <a:t>UN'ESPERIENZA</a:t>
            </a:r>
            <a:r>
              <a:rPr dirty="0" sz="2100" spc="-120">
                <a:latin typeface="Arial Black"/>
                <a:cs typeface="Arial Black"/>
              </a:rPr>
              <a:t> </a:t>
            </a:r>
            <a:r>
              <a:rPr dirty="0" sz="2100" spc="-215">
                <a:latin typeface="Arial Black"/>
                <a:cs typeface="Arial Black"/>
              </a:rPr>
              <a:t>DIGITALE</a:t>
            </a:r>
            <a:r>
              <a:rPr dirty="0" sz="2100" spc="-120">
                <a:latin typeface="Arial Black"/>
                <a:cs typeface="Arial Black"/>
              </a:rPr>
              <a:t> </a:t>
            </a:r>
            <a:r>
              <a:rPr dirty="0" sz="2100" spc="-160">
                <a:latin typeface="Arial Black"/>
                <a:cs typeface="Arial Black"/>
              </a:rPr>
              <a:t>MODERNA</a:t>
            </a:r>
            <a:r>
              <a:rPr dirty="0" sz="2100" spc="-120">
                <a:latin typeface="Arial Black"/>
                <a:cs typeface="Arial Black"/>
              </a:rPr>
              <a:t> </a:t>
            </a:r>
            <a:r>
              <a:rPr dirty="0" sz="2100" spc="-270">
                <a:latin typeface="Arial Black"/>
                <a:cs typeface="Arial Black"/>
              </a:rPr>
              <a:t>PER</a:t>
            </a:r>
            <a:r>
              <a:rPr dirty="0" sz="2100" spc="-120">
                <a:latin typeface="Arial Black"/>
                <a:cs typeface="Arial Black"/>
              </a:rPr>
              <a:t> </a:t>
            </a:r>
            <a:r>
              <a:rPr dirty="0" sz="2100" spc="-220">
                <a:latin typeface="Arial Black"/>
                <a:cs typeface="Arial Black"/>
              </a:rPr>
              <a:t>AIUTARTI</a:t>
            </a:r>
            <a:r>
              <a:rPr dirty="0" sz="2100" spc="-120">
                <a:latin typeface="Arial Black"/>
                <a:cs typeface="Arial Black"/>
              </a:rPr>
              <a:t> </a:t>
            </a:r>
            <a:r>
              <a:rPr dirty="0" sz="2100" spc="-204">
                <a:latin typeface="Arial Black"/>
                <a:cs typeface="Arial Black"/>
              </a:rPr>
              <a:t>A</a:t>
            </a:r>
            <a:r>
              <a:rPr dirty="0" sz="2100" spc="-114">
                <a:latin typeface="Arial Black"/>
                <a:cs typeface="Arial Black"/>
              </a:rPr>
              <a:t> </a:t>
            </a:r>
            <a:r>
              <a:rPr dirty="0" sz="2100" spc="-195">
                <a:latin typeface="Arial Black"/>
                <a:cs typeface="Arial Black"/>
              </a:rPr>
              <a:t>PIANIFICARE,</a:t>
            </a:r>
            <a:r>
              <a:rPr dirty="0" sz="2100" spc="-120">
                <a:latin typeface="Arial Black"/>
                <a:cs typeface="Arial Black"/>
              </a:rPr>
              <a:t> </a:t>
            </a:r>
            <a:r>
              <a:rPr dirty="0" sz="2100" spc="-295">
                <a:latin typeface="Arial Black"/>
                <a:cs typeface="Arial Black"/>
              </a:rPr>
              <a:t>GESTIRE </a:t>
            </a:r>
            <a:r>
              <a:rPr dirty="0" sz="2100" spc="-350">
                <a:latin typeface="Arial Black"/>
                <a:cs typeface="Arial Black"/>
              </a:rPr>
              <a:t>E</a:t>
            </a:r>
            <a:r>
              <a:rPr dirty="0" sz="2100" spc="-140">
                <a:latin typeface="Arial Black"/>
                <a:cs typeface="Arial Black"/>
              </a:rPr>
              <a:t> </a:t>
            </a:r>
            <a:r>
              <a:rPr dirty="0" sz="2100" spc="-229">
                <a:latin typeface="Arial Black"/>
                <a:cs typeface="Arial Black"/>
              </a:rPr>
              <a:t>OTTIMIZZARE</a:t>
            </a:r>
            <a:r>
              <a:rPr dirty="0" sz="2100" spc="-135">
                <a:latin typeface="Arial Black"/>
                <a:cs typeface="Arial Black"/>
              </a:rPr>
              <a:t> </a:t>
            </a:r>
            <a:r>
              <a:rPr dirty="0" sz="2100" spc="-220">
                <a:latin typeface="Arial Black"/>
                <a:cs typeface="Arial Black"/>
              </a:rPr>
              <a:t>LA</a:t>
            </a:r>
            <a:r>
              <a:rPr dirty="0" sz="2100" spc="-140">
                <a:latin typeface="Arial Black"/>
                <a:cs typeface="Arial Black"/>
              </a:rPr>
              <a:t> </a:t>
            </a:r>
            <a:r>
              <a:rPr dirty="0" sz="2100" spc="-229">
                <a:latin typeface="Arial Black"/>
                <a:cs typeface="Arial Black"/>
              </a:rPr>
              <a:t>TUA</a:t>
            </a:r>
            <a:r>
              <a:rPr dirty="0" sz="2100" spc="-135">
                <a:latin typeface="Arial Black"/>
                <a:cs typeface="Arial Black"/>
              </a:rPr>
              <a:t> </a:t>
            </a:r>
            <a:r>
              <a:rPr dirty="0" sz="2100" spc="-229">
                <a:latin typeface="Arial Black"/>
                <a:cs typeface="Arial Black"/>
              </a:rPr>
              <a:t>CATENA</a:t>
            </a:r>
            <a:r>
              <a:rPr dirty="0" sz="2100" spc="-140">
                <a:latin typeface="Arial Black"/>
                <a:cs typeface="Arial Black"/>
              </a:rPr>
              <a:t> </a:t>
            </a:r>
            <a:r>
              <a:rPr dirty="0" sz="2100" spc="-120">
                <a:latin typeface="Arial Black"/>
                <a:cs typeface="Arial Black"/>
              </a:rPr>
              <a:t>DI</a:t>
            </a:r>
            <a:r>
              <a:rPr dirty="0" sz="2100" spc="-135">
                <a:latin typeface="Arial Black"/>
                <a:cs typeface="Arial Black"/>
              </a:rPr>
              <a:t> </a:t>
            </a:r>
            <a:r>
              <a:rPr dirty="0" sz="2100" spc="-110">
                <a:latin typeface="Arial Black"/>
                <a:cs typeface="Arial Black"/>
              </a:rPr>
              <a:t>APPROVVIGIONAMENTO.</a:t>
            </a:r>
            <a:endParaRPr sz="2100">
              <a:latin typeface="Arial Black"/>
              <a:cs typeface="Arial Black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34342" y="6927977"/>
            <a:ext cx="236664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40">
                <a:latin typeface="Arial Black"/>
                <a:cs typeface="Arial Black"/>
              </a:rPr>
              <a:t>visibilità</a:t>
            </a:r>
            <a:r>
              <a:rPr dirty="0" sz="1500" spc="-55">
                <a:latin typeface="Arial Black"/>
                <a:cs typeface="Arial Black"/>
              </a:rPr>
              <a:t> </a:t>
            </a:r>
            <a:r>
              <a:rPr dirty="0" sz="1500">
                <a:latin typeface="Arial Black"/>
                <a:cs typeface="Arial Black"/>
              </a:rPr>
              <a:t>in</a:t>
            </a:r>
            <a:r>
              <a:rPr dirty="0" sz="1500" spc="-55">
                <a:latin typeface="Arial Black"/>
                <a:cs typeface="Arial Black"/>
              </a:rPr>
              <a:t> </a:t>
            </a:r>
            <a:r>
              <a:rPr dirty="0" sz="1500" spc="-40">
                <a:latin typeface="Arial Black"/>
                <a:cs typeface="Arial Black"/>
              </a:rPr>
              <a:t>tempo</a:t>
            </a:r>
            <a:r>
              <a:rPr dirty="0" sz="1500" spc="-55">
                <a:latin typeface="Arial Black"/>
                <a:cs typeface="Arial Black"/>
              </a:rPr>
              <a:t> </a:t>
            </a:r>
            <a:r>
              <a:rPr dirty="0" sz="1500" spc="-25">
                <a:latin typeface="Arial Black"/>
                <a:cs typeface="Arial Black"/>
              </a:rPr>
              <a:t>reale</a:t>
            </a:r>
            <a:endParaRPr sz="1500">
              <a:latin typeface="Arial Black"/>
              <a:cs typeface="Arial Black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705049" y="6927977"/>
            <a:ext cx="213423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45">
                <a:latin typeface="Arial Black"/>
                <a:cs typeface="Arial Black"/>
              </a:rPr>
              <a:t>relazione </a:t>
            </a:r>
            <a:r>
              <a:rPr dirty="0" sz="1500" spc="-85">
                <a:latin typeface="Arial Black"/>
                <a:cs typeface="Arial Black"/>
              </a:rPr>
              <a:t>su</a:t>
            </a:r>
            <a:r>
              <a:rPr dirty="0" sz="1500" spc="-40">
                <a:latin typeface="Arial Black"/>
                <a:cs typeface="Arial Black"/>
              </a:rPr>
              <a:t> </a:t>
            </a:r>
            <a:r>
              <a:rPr dirty="0" sz="1500" spc="-45">
                <a:latin typeface="Arial Black"/>
                <a:cs typeface="Arial Black"/>
              </a:rPr>
              <a:t>richiesta</a:t>
            </a:r>
            <a:endParaRPr sz="1500">
              <a:latin typeface="Arial Black"/>
              <a:cs typeface="Arial Black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308731" y="6927977"/>
            <a:ext cx="225234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40">
                <a:latin typeface="Arial Black"/>
                <a:cs typeface="Arial Black"/>
              </a:rPr>
              <a:t>Notifiche</a:t>
            </a:r>
            <a:r>
              <a:rPr dirty="0" sz="1500" spc="-60">
                <a:latin typeface="Arial Black"/>
                <a:cs typeface="Arial Black"/>
              </a:rPr>
              <a:t> </a:t>
            </a:r>
            <a:r>
              <a:rPr dirty="0" sz="1500" spc="-40">
                <a:latin typeface="Arial Black"/>
                <a:cs typeface="Arial Black"/>
              </a:rPr>
              <a:t>automatiche</a:t>
            </a:r>
            <a:endParaRPr sz="1500">
              <a:latin typeface="Arial Black"/>
              <a:cs typeface="Arial Black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889497" y="6927977"/>
            <a:ext cx="241554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35">
                <a:latin typeface="Arial Black"/>
                <a:cs typeface="Arial Black"/>
              </a:rPr>
              <a:t>supporto</a:t>
            </a:r>
            <a:r>
              <a:rPr dirty="0" sz="1500" spc="-50">
                <a:latin typeface="Arial Black"/>
                <a:cs typeface="Arial Black"/>
              </a:rPr>
              <a:t> </a:t>
            </a:r>
            <a:r>
              <a:rPr dirty="0" sz="1500" spc="-40">
                <a:latin typeface="Arial Black"/>
                <a:cs typeface="Arial Black"/>
              </a:rPr>
              <a:t>personalizzato</a:t>
            </a:r>
            <a:endParaRPr sz="1500">
              <a:latin typeface="Arial Black"/>
              <a:cs typeface="Arial Black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213073" y="9288854"/>
            <a:ext cx="1943099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2218690" cy="10287000"/>
          </a:xfrm>
          <a:custGeom>
            <a:avLst/>
            <a:gdLst/>
            <a:ahLst/>
            <a:cxnLst/>
            <a:rect l="l" t="t" r="r" b="b"/>
            <a:pathLst>
              <a:path w="2218690" h="10287000">
                <a:moveTo>
                  <a:pt x="0" y="10286999"/>
                </a:moveTo>
                <a:lnTo>
                  <a:pt x="2218537" y="10286999"/>
                </a:lnTo>
                <a:lnTo>
                  <a:pt x="2218537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000000">
              <a:alpha val="470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1233" y="1922817"/>
            <a:ext cx="3152775" cy="235267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13578" y="1922817"/>
            <a:ext cx="3181350" cy="235267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82422" y="7057228"/>
            <a:ext cx="371475" cy="2543175"/>
          </a:xfrm>
          <a:prstGeom prst="rect">
            <a:avLst/>
          </a:prstGeom>
        </p:spPr>
        <p:txBody>
          <a:bodyPr wrap="square" lIns="0" tIns="2984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dirty="0" sz="2000" spc="70">
                <a:latin typeface="Lucida Sans"/>
                <a:cs typeface="Lucida Sans"/>
              </a:rPr>
              <a:t>World</a:t>
            </a:r>
            <a:r>
              <a:rPr dirty="0" sz="2000" spc="120">
                <a:latin typeface="Lucida Sans"/>
                <a:cs typeface="Lucida Sans"/>
              </a:rPr>
              <a:t> </a:t>
            </a:r>
            <a:r>
              <a:rPr dirty="0" sz="2000">
                <a:latin typeface="Lucida Sans"/>
                <a:cs typeface="Lucida Sans"/>
              </a:rPr>
              <a:t>Cargo</a:t>
            </a:r>
            <a:r>
              <a:rPr dirty="0" sz="2000" spc="120">
                <a:latin typeface="Lucida Sans"/>
                <a:cs typeface="Lucida Sans"/>
              </a:rPr>
              <a:t> </a:t>
            </a:r>
            <a:r>
              <a:rPr dirty="0" sz="2000" spc="-10">
                <a:latin typeface="Lucida Sans"/>
                <a:cs typeface="Lucida Sans"/>
              </a:rPr>
              <a:t>Pacific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040824" y="4824147"/>
            <a:ext cx="5534025" cy="3221355"/>
          </a:xfrm>
          <a:prstGeom prst="rect">
            <a:avLst/>
          </a:prstGeom>
        </p:spPr>
        <p:txBody>
          <a:bodyPr wrap="square" lIns="0" tIns="1308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30"/>
              </a:spcBef>
            </a:pPr>
            <a:r>
              <a:rPr dirty="0" sz="1800" spc="-114">
                <a:latin typeface="Arial Black"/>
                <a:cs typeface="Arial Black"/>
              </a:rPr>
              <a:t>Avvisi</a:t>
            </a:r>
            <a:r>
              <a:rPr dirty="0" sz="1800" spc="-125">
                <a:latin typeface="Arial Black"/>
                <a:cs typeface="Arial Black"/>
              </a:rPr>
              <a:t> </a:t>
            </a:r>
            <a:r>
              <a:rPr dirty="0" sz="1800" spc="-150">
                <a:latin typeface="Arial Black"/>
                <a:cs typeface="Arial Black"/>
              </a:rPr>
              <a:t>e</a:t>
            </a:r>
            <a:r>
              <a:rPr dirty="0" sz="1800" spc="-125">
                <a:latin typeface="Arial Black"/>
                <a:cs typeface="Arial Black"/>
              </a:rPr>
              <a:t> </a:t>
            </a:r>
            <a:r>
              <a:rPr dirty="0" sz="1800" spc="-10">
                <a:latin typeface="Arial Black"/>
                <a:cs typeface="Arial Black"/>
              </a:rPr>
              <a:t>notifiche</a:t>
            </a:r>
            <a:endParaRPr sz="1800">
              <a:latin typeface="Arial Black"/>
              <a:cs typeface="Arial Black"/>
            </a:endParaRPr>
          </a:p>
          <a:p>
            <a:pPr algn="ctr" marL="12065" marR="5080">
              <a:lnSpc>
                <a:spcPts val="3829"/>
              </a:lnSpc>
              <a:spcBef>
                <a:spcPts val="1785"/>
              </a:spcBef>
            </a:pPr>
            <a:r>
              <a:rPr dirty="0" sz="3200" spc="-240">
                <a:latin typeface="Arial Black"/>
                <a:cs typeface="Arial Black"/>
              </a:rPr>
              <a:t>Conosci</a:t>
            </a:r>
            <a:r>
              <a:rPr dirty="0" sz="3200" spc="-145">
                <a:latin typeface="Arial Black"/>
                <a:cs typeface="Arial Black"/>
              </a:rPr>
              <a:t> </a:t>
            </a:r>
            <a:r>
              <a:rPr dirty="0" sz="3200" spc="-120">
                <a:latin typeface="Arial Black"/>
                <a:cs typeface="Arial Black"/>
              </a:rPr>
              <a:t>istantaneamente</a:t>
            </a:r>
            <a:r>
              <a:rPr dirty="0" sz="3200" spc="-140">
                <a:latin typeface="Arial Black"/>
                <a:cs typeface="Arial Black"/>
              </a:rPr>
              <a:t> </a:t>
            </a:r>
            <a:r>
              <a:rPr dirty="0" sz="3200" spc="-50">
                <a:latin typeface="Arial Black"/>
                <a:cs typeface="Arial Black"/>
              </a:rPr>
              <a:t>i </a:t>
            </a:r>
            <a:r>
              <a:rPr dirty="0" sz="3200" spc="-135">
                <a:latin typeface="Arial Black"/>
                <a:cs typeface="Arial Black"/>
              </a:rPr>
              <a:t>cambiamenti</a:t>
            </a:r>
            <a:r>
              <a:rPr dirty="0" sz="3200" spc="-130">
                <a:latin typeface="Arial Black"/>
                <a:cs typeface="Arial Black"/>
              </a:rPr>
              <a:t> </a:t>
            </a:r>
            <a:r>
              <a:rPr dirty="0" sz="3200" spc="-105">
                <a:latin typeface="Arial Black"/>
                <a:cs typeface="Arial Black"/>
              </a:rPr>
              <a:t>di</a:t>
            </a:r>
            <a:r>
              <a:rPr dirty="0" sz="3200" spc="-130">
                <a:latin typeface="Arial Black"/>
                <a:cs typeface="Arial Black"/>
              </a:rPr>
              <a:t> </a:t>
            </a:r>
            <a:r>
              <a:rPr dirty="0" sz="3200" spc="-10">
                <a:latin typeface="Arial Black"/>
                <a:cs typeface="Arial Black"/>
              </a:rPr>
              <a:t>stato.</a:t>
            </a:r>
            <a:endParaRPr sz="3200">
              <a:latin typeface="Arial Black"/>
              <a:cs typeface="Arial Black"/>
            </a:endParaRPr>
          </a:p>
          <a:p>
            <a:pPr algn="ctr" marL="1202690" marR="1194435">
              <a:lnSpc>
                <a:spcPct val="128499"/>
              </a:lnSpc>
              <a:spcBef>
                <a:spcPts val="1525"/>
              </a:spcBef>
            </a:pPr>
            <a:r>
              <a:rPr dirty="0" sz="1800">
                <a:latin typeface="Lucida Sans"/>
                <a:cs typeface="Lucida Sans"/>
              </a:rPr>
              <a:t>Non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45">
                <a:latin typeface="Lucida Sans"/>
                <a:cs typeface="Lucida Sans"/>
              </a:rPr>
              <a:t>farti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35">
                <a:latin typeface="Lucida Sans"/>
                <a:cs typeface="Lucida Sans"/>
              </a:rPr>
              <a:t>mai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40">
                <a:latin typeface="Lucida Sans"/>
                <a:cs typeface="Lucida Sans"/>
              </a:rPr>
              <a:t>più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50">
                <a:latin typeface="Lucida Sans"/>
                <a:cs typeface="Lucida Sans"/>
              </a:rPr>
              <a:t>cogliere</a:t>
            </a:r>
            <a:r>
              <a:rPr dirty="0" sz="1800" spc="-95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alla </a:t>
            </a:r>
            <a:r>
              <a:rPr dirty="0" sz="1800" spc="-45">
                <a:latin typeface="Lucida Sans"/>
                <a:cs typeface="Lucida Sans"/>
              </a:rPr>
              <a:t>sprovvista</a:t>
            </a:r>
            <a:r>
              <a:rPr dirty="0" sz="1800" spc="-8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e</a:t>
            </a:r>
            <a:r>
              <a:rPr dirty="0" sz="1800" spc="-85">
                <a:latin typeface="Lucida Sans"/>
                <a:cs typeface="Lucida Sans"/>
              </a:rPr>
              <a:t> </a:t>
            </a:r>
            <a:r>
              <a:rPr dirty="0" sz="1800" spc="-30">
                <a:latin typeface="Lucida Sans"/>
                <a:cs typeface="Lucida Sans"/>
              </a:rPr>
              <a:t>mantieni</a:t>
            </a:r>
            <a:r>
              <a:rPr dirty="0" sz="1800" spc="-85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tutti </a:t>
            </a:r>
            <a:r>
              <a:rPr dirty="0" sz="1800" spc="-55">
                <a:latin typeface="Lucida Sans"/>
                <a:cs typeface="Lucida Sans"/>
              </a:rPr>
              <a:t>aggiornati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45">
                <a:latin typeface="Lucida Sans"/>
                <a:cs typeface="Lucida Sans"/>
              </a:rPr>
              <a:t>con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30">
                <a:latin typeface="Lucida Sans"/>
                <a:cs typeface="Lucida Sans"/>
              </a:rPr>
              <a:t>le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ultime informazioni.</a:t>
            </a:r>
            <a:endParaRPr sz="1800">
              <a:latin typeface="Lucida Sans"/>
              <a:cs typeface="Lucida San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950731" y="4711391"/>
            <a:ext cx="4907915" cy="333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763905" marR="755650">
              <a:lnSpc>
                <a:spcPct val="128499"/>
              </a:lnSpc>
              <a:spcBef>
                <a:spcPts val="100"/>
              </a:spcBef>
            </a:pPr>
            <a:r>
              <a:rPr dirty="0" sz="1800" spc="-100">
                <a:latin typeface="Arial Black"/>
                <a:cs typeface="Arial Black"/>
              </a:rPr>
              <a:t>Dichiarazione</a:t>
            </a:r>
            <a:r>
              <a:rPr dirty="0" sz="1800" spc="-75">
                <a:latin typeface="Arial Black"/>
                <a:cs typeface="Arial Black"/>
              </a:rPr>
              <a:t> </a:t>
            </a:r>
            <a:r>
              <a:rPr dirty="0" sz="1800" spc="-105">
                <a:latin typeface="Arial Black"/>
                <a:cs typeface="Arial Black"/>
              </a:rPr>
              <a:t>doganale</a:t>
            </a:r>
            <a:r>
              <a:rPr dirty="0" sz="1800" spc="-75">
                <a:latin typeface="Arial Black"/>
                <a:cs typeface="Arial Black"/>
              </a:rPr>
              <a:t> </a:t>
            </a:r>
            <a:r>
              <a:rPr dirty="0" sz="1800" spc="-95">
                <a:latin typeface="Arial Black"/>
                <a:cs typeface="Arial Black"/>
              </a:rPr>
              <a:t>senza </a:t>
            </a:r>
            <a:r>
              <a:rPr dirty="0" sz="1800" spc="-100">
                <a:latin typeface="Arial Black"/>
                <a:cs typeface="Arial Black"/>
              </a:rPr>
              <a:t>soluzione</a:t>
            </a:r>
            <a:r>
              <a:rPr dirty="0" sz="1800" spc="-95">
                <a:latin typeface="Arial Black"/>
                <a:cs typeface="Arial Black"/>
              </a:rPr>
              <a:t> </a:t>
            </a:r>
            <a:r>
              <a:rPr dirty="0" sz="1800" spc="-75">
                <a:latin typeface="Arial Black"/>
                <a:cs typeface="Arial Black"/>
              </a:rPr>
              <a:t>di</a:t>
            </a:r>
            <a:r>
              <a:rPr dirty="0" sz="1800" spc="-95">
                <a:latin typeface="Arial Black"/>
                <a:cs typeface="Arial Black"/>
              </a:rPr>
              <a:t> </a:t>
            </a:r>
            <a:r>
              <a:rPr dirty="0" sz="1800" spc="-10">
                <a:latin typeface="Arial Black"/>
                <a:cs typeface="Arial Black"/>
              </a:rPr>
              <a:t>continuità.</a:t>
            </a:r>
            <a:endParaRPr sz="1800">
              <a:latin typeface="Arial Black"/>
              <a:cs typeface="Arial Black"/>
            </a:endParaRPr>
          </a:p>
          <a:p>
            <a:pPr algn="ctr" marL="12700" marR="5080">
              <a:lnSpc>
                <a:spcPts val="3829"/>
              </a:lnSpc>
              <a:spcBef>
                <a:spcPts val="1275"/>
              </a:spcBef>
            </a:pPr>
            <a:r>
              <a:rPr dirty="0" sz="3200" spc="-160">
                <a:latin typeface="Arial Black"/>
                <a:cs typeface="Arial Black"/>
              </a:rPr>
              <a:t>Sdoganamento</a:t>
            </a:r>
            <a:r>
              <a:rPr dirty="0" sz="3200" spc="-155">
                <a:latin typeface="Arial Black"/>
                <a:cs typeface="Arial Black"/>
              </a:rPr>
              <a:t> </a:t>
            </a:r>
            <a:r>
              <a:rPr dirty="0" sz="3200" spc="-215">
                <a:latin typeface="Arial Black"/>
                <a:cs typeface="Arial Black"/>
              </a:rPr>
              <a:t>veloce</a:t>
            </a:r>
            <a:r>
              <a:rPr dirty="0" sz="3200" spc="-155">
                <a:latin typeface="Arial Black"/>
                <a:cs typeface="Arial Black"/>
              </a:rPr>
              <a:t> </a:t>
            </a:r>
            <a:r>
              <a:rPr dirty="0" sz="3200" spc="-310">
                <a:latin typeface="Arial Black"/>
                <a:cs typeface="Arial Black"/>
              </a:rPr>
              <a:t>e </a:t>
            </a:r>
            <a:r>
              <a:rPr dirty="0" sz="3200" spc="-204">
                <a:latin typeface="Arial Black"/>
                <a:cs typeface="Arial Black"/>
              </a:rPr>
              <a:t>senza</a:t>
            </a:r>
            <a:r>
              <a:rPr dirty="0" sz="3200" spc="-145">
                <a:latin typeface="Arial Black"/>
                <a:cs typeface="Arial Black"/>
              </a:rPr>
              <a:t> </a:t>
            </a:r>
            <a:r>
              <a:rPr dirty="0" sz="3200" spc="-10">
                <a:latin typeface="Arial Black"/>
                <a:cs typeface="Arial Black"/>
              </a:rPr>
              <a:t>intoppi.</a:t>
            </a:r>
            <a:endParaRPr sz="3200">
              <a:latin typeface="Arial Black"/>
              <a:cs typeface="Arial Black"/>
            </a:endParaRPr>
          </a:p>
          <a:p>
            <a:pPr algn="ctr" marL="646430" marR="638810" indent="-1270">
              <a:lnSpc>
                <a:spcPct val="128499"/>
              </a:lnSpc>
              <a:spcBef>
                <a:spcPts val="459"/>
              </a:spcBef>
            </a:pPr>
            <a:r>
              <a:rPr dirty="0" sz="1800" spc="-90">
                <a:latin typeface="Lucida Sans"/>
                <a:cs typeface="Lucida Sans"/>
              </a:rPr>
              <a:t>Visualizza</a:t>
            </a:r>
            <a:r>
              <a:rPr dirty="0" sz="1800" spc="-45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documenti, </a:t>
            </a:r>
            <a:r>
              <a:rPr dirty="0" sz="1800" spc="-45">
                <a:latin typeface="Lucida Sans"/>
                <a:cs typeface="Lucida Sans"/>
              </a:rPr>
              <a:t>aggiornamenti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55">
                <a:latin typeface="Lucida Sans"/>
                <a:cs typeface="Lucida Sans"/>
              </a:rPr>
              <a:t>di</a:t>
            </a:r>
            <a:r>
              <a:rPr dirty="0" sz="1800" spc="-85">
                <a:latin typeface="Lucida Sans"/>
                <a:cs typeface="Lucida Sans"/>
              </a:rPr>
              <a:t> </a:t>
            </a:r>
            <a:r>
              <a:rPr dirty="0" sz="1800" spc="-35">
                <a:latin typeface="Lucida Sans"/>
                <a:cs typeface="Lucida Sans"/>
              </a:rPr>
              <a:t>stato</a:t>
            </a:r>
            <a:r>
              <a:rPr dirty="0" sz="1800" spc="-85">
                <a:latin typeface="Lucida Sans"/>
                <a:cs typeface="Lucida Sans"/>
              </a:rPr>
              <a:t> </a:t>
            </a:r>
            <a:r>
              <a:rPr dirty="0" sz="1800">
                <a:latin typeface="Lucida Sans"/>
                <a:cs typeface="Lucida Sans"/>
              </a:rPr>
              <a:t>e</a:t>
            </a:r>
            <a:r>
              <a:rPr dirty="0" sz="1800" spc="-90">
                <a:latin typeface="Lucida Sans"/>
                <a:cs typeface="Lucida Sans"/>
              </a:rPr>
              <a:t> </a:t>
            </a:r>
            <a:r>
              <a:rPr dirty="0" sz="1800" spc="-25">
                <a:latin typeface="Lucida Sans"/>
                <a:cs typeface="Lucida Sans"/>
              </a:rPr>
              <a:t>altro</a:t>
            </a:r>
            <a:r>
              <a:rPr dirty="0" sz="1800" spc="-85">
                <a:latin typeface="Lucida Sans"/>
                <a:cs typeface="Lucida Sans"/>
              </a:rPr>
              <a:t> </a:t>
            </a:r>
            <a:r>
              <a:rPr dirty="0" sz="1800" spc="-25">
                <a:latin typeface="Lucida Sans"/>
                <a:cs typeface="Lucida Sans"/>
              </a:rPr>
              <a:t>per </a:t>
            </a:r>
            <a:r>
              <a:rPr dirty="0" sz="1800" spc="-35">
                <a:latin typeface="Lucida Sans"/>
                <a:cs typeface="Lucida Sans"/>
              </a:rPr>
              <a:t>spostare</a:t>
            </a:r>
            <a:r>
              <a:rPr dirty="0" sz="1800" spc="-105">
                <a:latin typeface="Lucida Sans"/>
                <a:cs typeface="Lucida Sans"/>
              </a:rPr>
              <a:t> </a:t>
            </a:r>
            <a:r>
              <a:rPr dirty="0" sz="1800" spc="-30">
                <a:latin typeface="Lucida Sans"/>
                <a:cs typeface="Lucida Sans"/>
              </a:rPr>
              <a:t>le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tue</a:t>
            </a:r>
            <a:r>
              <a:rPr dirty="0" sz="1800" spc="-105">
                <a:latin typeface="Lucida Sans"/>
                <a:cs typeface="Lucida Sans"/>
              </a:rPr>
              <a:t> </a:t>
            </a:r>
            <a:r>
              <a:rPr dirty="0" sz="1800" spc="-30">
                <a:latin typeface="Lucida Sans"/>
                <a:cs typeface="Lucida Sans"/>
              </a:rPr>
              <a:t>merci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30">
                <a:latin typeface="Lucida Sans"/>
                <a:cs typeface="Lucida Sans"/>
              </a:rPr>
              <a:t>verso</a:t>
            </a:r>
            <a:r>
              <a:rPr dirty="0" sz="1800" spc="-105">
                <a:latin typeface="Lucida Sans"/>
                <a:cs typeface="Lucida Sans"/>
              </a:rPr>
              <a:t> </a:t>
            </a:r>
            <a:r>
              <a:rPr dirty="0" sz="1800" spc="-30">
                <a:latin typeface="Lucida Sans"/>
                <a:cs typeface="Lucida Sans"/>
              </a:rPr>
              <a:t>la</a:t>
            </a:r>
            <a:r>
              <a:rPr dirty="0" sz="1800" spc="-100">
                <a:latin typeface="Lucida Sans"/>
                <a:cs typeface="Lucida Sans"/>
              </a:rPr>
              <a:t> </a:t>
            </a:r>
            <a:r>
              <a:rPr dirty="0" sz="1800" spc="-20">
                <a:latin typeface="Lucida Sans"/>
                <a:cs typeface="Lucida Sans"/>
              </a:rPr>
              <a:t>loro </a:t>
            </a:r>
            <a:r>
              <a:rPr dirty="0" sz="1800" spc="-55">
                <a:latin typeface="Lucida Sans"/>
                <a:cs typeface="Lucida Sans"/>
              </a:rPr>
              <a:t>destinazione</a:t>
            </a:r>
            <a:r>
              <a:rPr dirty="0" sz="1800" spc="-60">
                <a:latin typeface="Lucida Sans"/>
                <a:cs typeface="Lucida Sans"/>
              </a:rPr>
              <a:t> </a:t>
            </a:r>
            <a:r>
              <a:rPr dirty="0" sz="1800" spc="-10">
                <a:latin typeface="Lucida Sans"/>
                <a:cs typeface="Lucida Sans"/>
              </a:rPr>
              <a:t>finale.</a:t>
            </a:r>
            <a:endParaRPr sz="1800">
              <a:latin typeface="Lucida Sans"/>
              <a:cs typeface="Lucida Sans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213073" y="9288854"/>
            <a:ext cx="1943099" cy="8572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78507" y="6728223"/>
            <a:ext cx="371475" cy="2543175"/>
          </a:xfrm>
          <a:prstGeom prst="rect">
            <a:avLst/>
          </a:prstGeom>
        </p:spPr>
        <p:txBody>
          <a:bodyPr wrap="square" lIns="0" tIns="2984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dirty="0" sz="2000" spc="70">
                <a:latin typeface="Lucida Sans"/>
                <a:cs typeface="Lucida Sans"/>
              </a:rPr>
              <a:t>World</a:t>
            </a:r>
            <a:r>
              <a:rPr dirty="0" sz="2000" spc="120">
                <a:latin typeface="Lucida Sans"/>
                <a:cs typeface="Lucida Sans"/>
              </a:rPr>
              <a:t> </a:t>
            </a:r>
            <a:r>
              <a:rPr dirty="0" sz="2000">
                <a:latin typeface="Lucida Sans"/>
                <a:cs typeface="Lucida Sans"/>
              </a:rPr>
              <a:t>Cargo</a:t>
            </a:r>
            <a:r>
              <a:rPr dirty="0" sz="2000" spc="120">
                <a:latin typeface="Lucida Sans"/>
                <a:cs typeface="Lucida Sans"/>
              </a:rPr>
              <a:t> </a:t>
            </a:r>
            <a:r>
              <a:rPr dirty="0" sz="2000" spc="-10">
                <a:latin typeface="Lucida Sans"/>
                <a:cs typeface="Lucida Sans"/>
              </a:rPr>
              <a:t>Pacific</a:t>
            </a:r>
            <a:endParaRPr sz="2000">
              <a:latin typeface="Lucida Sans"/>
              <a:cs typeface="Lucida Sa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3079" y="2656211"/>
            <a:ext cx="4001770" cy="1366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800" spc="-515"/>
              <a:t>I</a:t>
            </a:r>
            <a:r>
              <a:rPr dirty="0" sz="8800" spc="-650"/>
              <a:t> </a:t>
            </a:r>
            <a:r>
              <a:rPr dirty="0" sz="8800" spc="-335"/>
              <a:t>nostri</a:t>
            </a:r>
            <a:endParaRPr sz="8800"/>
          </a:p>
        </p:txBody>
      </p:sp>
      <p:sp>
        <p:nvSpPr>
          <p:cNvPr id="4" name="object 4" descr=""/>
          <p:cNvSpPr txBox="1"/>
          <p:nvPr/>
        </p:nvSpPr>
        <p:spPr>
          <a:xfrm>
            <a:off x="1023079" y="3989711"/>
            <a:ext cx="4302760" cy="1366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800" spc="-215">
                <a:latin typeface="Arial Black"/>
                <a:cs typeface="Arial Black"/>
              </a:rPr>
              <a:t>partner</a:t>
            </a:r>
            <a:endParaRPr sz="8800">
              <a:latin typeface="Arial Black"/>
              <a:cs typeface="Arial Black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37589" y="6764433"/>
            <a:ext cx="2141587" cy="82548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01159" y="8071158"/>
            <a:ext cx="1168079" cy="1019173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55299" y="4542040"/>
            <a:ext cx="2026350" cy="119062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86854" y="4784534"/>
            <a:ext cx="2167926" cy="953527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594779" y="2981147"/>
            <a:ext cx="2325394" cy="1266825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574648" y="6458915"/>
            <a:ext cx="2028824" cy="1015388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243335" y="1235151"/>
            <a:ext cx="1847849" cy="1238237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031677" y="8138327"/>
            <a:ext cx="2276474" cy="1015928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8576" y="2808122"/>
            <a:ext cx="2428874" cy="1066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mnui_mmG</dc:creator>
  <cp:keywords>DAFqJ9HGI3w,BADuRceOKfc</cp:keywords>
  <dc:title>Votre consultant en fret personnalisé et international pour les îles du Pacifique.</dc:title>
  <dcterms:created xsi:type="dcterms:W3CDTF">2023-08-01T00:38:01Z</dcterms:created>
  <dcterms:modified xsi:type="dcterms:W3CDTF">2023-08-01T00:38:01Z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2023-08-01T00:00:00Z</vt:filetime>
  </property>
  <property fmtid="{D5CDD505-2E9C-101B-9397-08002B2CF9AE}" pid="3" name="Creator">
    <vt:lpwstr>Canva</vt:lpwstr>
  </property>
  <property fmtid="{D5CDD505-2E9C-101B-9397-08002B2CF9AE}" pid="4" name="LastSaved">
    <vt:filetime>2023-08-01T00:00:00Z</vt:filetime>
  </property>
  <property fmtid="{D5CDD505-2E9C-101B-9397-08002B2CF9AE}" pid="5" name="Producer">
    <vt:lpwstr>GPL Ghostscript 9.20</vt:lpwstr>
  </property>
</Properties>
</file>