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3243547" y="1970519"/>
                </a:moveTo>
                <a:lnTo>
                  <a:pt x="0" y="1970519"/>
                </a:lnTo>
                <a:lnTo>
                  <a:pt x="0" y="8509470"/>
                </a:lnTo>
                <a:lnTo>
                  <a:pt x="13243547" y="8509470"/>
                </a:lnTo>
                <a:lnTo>
                  <a:pt x="13243547" y="1970519"/>
                </a:lnTo>
                <a:close/>
              </a:path>
              <a:path w="18288000" h="10287000">
                <a:moveTo>
                  <a:pt x="18287988" y="8509457"/>
                </a:moveTo>
                <a:lnTo>
                  <a:pt x="13243560" y="8509457"/>
                </a:lnTo>
                <a:lnTo>
                  <a:pt x="13243560" y="10286987"/>
                </a:lnTo>
                <a:lnTo>
                  <a:pt x="18287988" y="10286987"/>
                </a:lnTo>
                <a:lnTo>
                  <a:pt x="18287988" y="8509457"/>
                </a:lnTo>
                <a:close/>
              </a:path>
              <a:path w="18288000" h="10287000">
                <a:moveTo>
                  <a:pt x="18287988" y="0"/>
                </a:moveTo>
                <a:lnTo>
                  <a:pt x="13243560" y="0"/>
                </a:lnTo>
                <a:lnTo>
                  <a:pt x="13243560" y="1971040"/>
                </a:lnTo>
                <a:lnTo>
                  <a:pt x="18287988" y="1971040"/>
                </a:lnTo>
                <a:lnTo>
                  <a:pt x="18287988" y="0"/>
                </a:lnTo>
                <a:close/>
              </a:path>
            </a:pathLst>
          </a:custGeom>
          <a:solidFill>
            <a:srgbClr val="727272">
              <a:alpha val="97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41950" y="3183661"/>
            <a:ext cx="6075997" cy="40481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4941" y="272906"/>
            <a:ext cx="11141103" cy="11472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4884" y="1786940"/>
            <a:ext cx="12186285" cy="536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hyperlink" Target="http://www.worldcargopacific.com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5.png"/><Relationship Id="rId4" Type="http://schemas.openxmlformats.org/officeDocument/2006/relationships/image" Target="../media/image16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17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1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image" Target="../media/image30.jpg"/><Relationship Id="rId8" Type="http://schemas.openxmlformats.org/officeDocument/2006/relationships/image" Target="../media/image31.png"/><Relationship Id="rId9" Type="http://schemas.openxmlformats.org/officeDocument/2006/relationships/image" Target="../media/image32.jpg"/><Relationship Id="rId10" Type="http://schemas.openxmlformats.org/officeDocument/2006/relationships/image" Target="../media/image3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446016" y="6246960"/>
            <a:ext cx="13842365" cy="3476625"/>
          </a:xfrm>
          <a:custGeom>
            <a:avLst/>
            <a:gdLst/>
            <a:ahLst/>
            <a:cxnLst/>
            <a:rect l="l" t="t" r="r" b="b"/>
            <a:pathLst>
              <a:path w="13842365" h="3476625">
                <a:moveTo>
                  <a:pt x="0" y="3476625"/>
                </a:moveTo>
                <a:lnTo>
                  <a:pt x="13841982" y="3476625"/>
                </a:lnTo>
                <a:lnTo>
                  <a:pt x="13841982" y="0"/>
                </a:lnTo>
                <a:lnTo>
                  <a:pt x="0" y="0"/>
                </a:lnTo>
                <a:lnTo>
                  <a:pt x="0" y="3476625"/>
                </a:lnTo>
                <a:close/>
              </a:path>
            </a:pathLst>
          </a:custGeom>
          <a:solidFill>
            <a:srgbClr val="000000">
              <a:alpha val="470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6975709" y="5997194"/>
            <a:ext cx="1171575" cy="133350"/>
          </a:xfrm>
          <a:custGeom>
            <a:avLst/>
            <a:gdLst/>
            <a:ahLst/>
            <a:cxnLst/>
            <a:rect l="l" t="t" r="r" b="b"/>
            <a:pathLst>
              <a:path w="1171575" h="133350">
                <a:moveTo>
                  <a:pt x="1171575" y="0"/>
                </a:moveTo>
                <a:lnTo>
                  <a:pt x="0" y="0"/>
                </a:lnTo>
                <a:lnTo>
                  <a:pt x="0" y="133350"/>
                </a:lnTo>
                <a:lnTo>
                  <a:pt x="1171575" y="133350"/>
                </a:lnTo>
                <a:lnTo>
                  <a:pt x="1171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6173" y="1028700"/>
            <a:ext cx="7867649" cy="390524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693733"/>
            <a:ext cx="4543425" cy="458152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127976" y="4729391"/>
            <a:ext cx="4973320" cy="61785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2330"/>
              </a:lnSpc>
              <a:spcBef>
                <a:spcPts val="185"/>
              </a:spcBef>
            </a:pPr>
            <a:r>
              <a:rPr dirty="0" sz="1950" spc="-110">
                <a:latin typeface="Arial Black"/>
                <a:cs typeface="Arial Black"/>
              </a:rPr>
              <a:t>Votre </a:t>
            </a:r>
            <a:r>
              <a:rPr dirty="0" sz="1950" spc="-100">
                <a:latin typeface="Arial Black"/>
                <a:cs typeface="Arial Black"/>
              </a:rPr>
              <a:t>consultant</a:t>
            </a:r>
            <a:r>
              <a:rPr dirty="0" sz="1950" spc="-110">
                <a:latin typeface="Arial Black"/>
                <a:cs typeface="Arial Black"/>
              </a:rPr>
              <a:t> </a:t>
            </a:r>
            <a:r>
              <a:rPr dirty="0" sz="1950" spc="-100">
                <a:latin typeface="Arial Black"/>
                <a:cs typeface="Arial Black"/>
              </a:rPr>
              <a:t>en</a:t>
            </a:r>
            <a:r>
              <a:rPr dirty="0" sz="1950" spc="-105">
                <a:latin typeface="Arial Black"/>
                <a:cs typeface="Arial Black"/>
              </a:rPr>
              <a:t> </a:t>
            </a:r>
            <a:r>
              <a:rPr dirty="0" sz="1950" spc="-45">
                <a:latin typeface="Arial Black"/>
                <a:cs typeface="Arial Black"/>
              </a:rPr>
              <a:t>fret</a:t>
            </a:r>
            <a:r>
              <a:rPr dirty="0" sz="1950" spc="-110">
                <a:latin typeface="Arial Black"/>
                <a:cs typeface="Arial Black"/>
              </a:rPr>
              <a:t> personnalisé</a:t>
            </a:r>
            <a:r>
              <a:rPr dirty="0" sz="1950" spc="-105">
                <a:latin typeface="Arial Black"/>
                <a:cs typeface="Arial Black"/>
              </a:rPr>
              <a:t> </a:t>
            </a:r>
            <a:r>
              <a:rPr dirty="0" sz="1950" spc="-25">
                <a:latin typeface="Arial Black"/>
                <a:cs typeface="Arial Black"/>
              </a:rPr>
              <a:t>et </a:t>
            </a:r>
            <a:r>
              <a:rPr dirty="0" sz="1950" spc="-75">
                <a:latin typeface="Arial Black"/>
                <a:cs typeface="Arial Black"/>
              </a:rPr>
              <a:t>international</a:t>
            </a:r>
            <a:r>
              <a:rPr dirty="0" sz="1950" spc="-125">
                <a:latin typeface="Arial Black"/>
                <a:cs typeface="Arial Black"/>
              </a:rPr>
              <a:t> </a:t>
            </a:r>
            <a:r>
              <a:rPr dirty="0" sz="1950" spc="-55">
                <a:latin typeface="Arial Black"/>
                <a:cs typeface="Arial Black"/>
              </a:rPr>
              <a:t>pour</a:t>
            </a:r>
            <a:r>
              <a:rPr dirty="0" sz="1950" spc="-120">
                <a:latin typeface="Arial Black"/>
                <a:cs typeface="Arial Black"/>
              </a:rPr>
              <a:t> </a:t>
            </a:r>
            <a:r>
              <a:rPr dirty="0" sz="1950" spc="-150">
                <a:latin typeface="Arial Black"/>
                <a:cs typeface="Arial Black"/>
              </a:rPr>
              <a:t>les</a:t>
            </a:r>
            <a:r>
              <a:rPr dirty="0" sz="1950" spc="-120">
                <a:latin typeface="Arial Black"/>
                <a:cs typeface="Arial Black"/>
              </a:rPr>
              <a:t> </a:t>
            </a:r>
            <a:r>
              <a:rPr dirty="0" sz="1950" spc="-130">
                <a:latin typeface="Arial Black"/>
                <a:cs typeface="Arial Black"/>
              </a:rPr>
              <a:t>îles</a:t>
            </a:r>
            <a:r>
              <a:rPr dirty="0" sz="1950" spc="-120">
                <a:latin typeface="Arial Black"/>
                <a:cs typeface="Arial Black"/>
              </a:rPr>
              <a:t> </a:t>
            </a:r>
            <a:r>
              <a:rPr dirty="0" sz="1950" spc="-55">
                <a:latin typeface="Arial Black"/>
                <a:cs typeface="Arial Black"/>
              </a:rPr>
              <a:t>du</a:t>
            </a:r>
            <a:r>
              <a:rPr dirty="0" sz="1950" spc="-120">
                <a:latin typeface="Arial Black"/>
                <a:cs typeface="Arial Black"/>
              </a:rPr>
              <a:t> </a:t>
            </a:r>
            <a:r>
              <a:rPr dirty="0" sz="1950" spc="-10">
                <a:latin typeface="Arial Black"/>
                <a:cs typeface="Arial Black"/>
              </a:rPr>
              <a:t>Pacifique.</a:t>
            </a:r>
            <a:endParaRPr sz="195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5613290" y="5844881"/>
            <a:ext cx="125222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45">
                <a:latin typeface="Arial Black"/>
                <a:cs typeface="Arial Black"/>
              </a:rPr>
              <a:t>Contact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330340" y="6579359"/>
            <a:ext cx="4476115" cy="1099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dirty="0" sz="1800" spc="-70">
                <a:latin typeface="Arial Black"/>
                <a:cs typeface="Arial Black"/>
              </a:rPr>
              <a:t>Agence</a:t>
            </a:r>
            <a:r>
              <a:rPr dirty="0" sz="1800">
                <a:latin typeface="Arial Black"/>
                <a:cs typeface="Arial Black"/>
              </a:rPr>
              <a:t> Nouvelle </a:t>
            </a:r>
            <a:r>
              <a:rPr dirty="0" sz="1800" spc="-10">
                <a:latin typeface="Arial Black"/>
                <a:cs typeface="Arial Black"/>
              </a:rPr>
              <a:t>Zeland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ts val="2100"/>
              </a:lnSpc>
            </a:pPr>
            <a:r>
              <a:rPr dirty="0" sz="1800" spc="110">
                <a:latin typeface="Arial"/>
                <a:cs typeface="Arial"/>
              </a:rPr>
              <a:t>Téléphone: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+64</a:t>
            </a:r>
            <a:r>
              <a:rPr dirty="0" sz="1800" spc="1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9</a:t>
            </a:r>
            <a:r>
              <a:rPr dirty="0" sz="1800" spc="155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972</a:t>
            </a:r>
            <a:r>
              <a:rPr dirty="0" sz="1800" spc="155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0460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2100"/>
              </a:lnSpc>
              <a:spcBef>
                <a:spcPts val="90"/>
              </a:spcBef>
            </a:pPr>
            <a:r>
              <a:rPr dirty="0" sz="1800" spc="114">
                <a:latin typeface="Arial"/>
                <a:cs typeface="Arial"/>
              </a:rPr>
              <a:t>16/203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135">
                <a:latin typeface="Arial"/>
                <a:cs typeface="Arial"/>
              </a:rPr>
              <a:t>Kirkbride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Road,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110">
                <a:latin typeface="Arial"/>
                <a:cs typeface="Arial"/>
              </a:rPr>
              <a:t>Auckland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2150 </a:t>
            </a:r>
            <a:r>
              <a:rPr dirty="0" sz="1800" spc="105">
                <a:latin typeface="Arial"/>
                <a:cs typeface="Arial"/>
              </a:rPr>
              <a:t>New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90">
                <a:latin typeface="Arial"/>
                <a:cs typeface="Arial"/>
              </a:rPr>
              <a:t>Zealand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935574" y="6579359"/>
            <a:ext cx="5514975" cy="1099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dirty="0" sz="1800" spc="-70">
                <a:latin typeface="Arial Black"/>
                <a:cs typeface="Arial Black"/>
              </a:rPr>
              <a:t>Agence</a:t>
            </a:r>
            <a:r>
              <a:rPr dirty="0" sz="1800" spc="-35">
                <a:latin typeface="Arial Black"/>
                <a:cs typeface="Arial Black"/>
              </a:rPr>
              <a:t> </a:t>
            </a:r>
            <a:r>
              <a:rPr dirty="0" sz="1800" spc="-10">
                <a:latin typeface="Arial Black"/>
                <a:cs typeface="Arial Black"/>
              </a:rPr>
              <a:t>Tahiti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ts val="2100"/>
              </a:lnSpc>
            </a:pPr>
            <a:r>
              <a:rPr dirty="0" sz="1800" spc="114">
                <a:latin typeface="Arial"/>
                <a:cs typeface="Arial"/>
              </a:rPr>
              <a:t>Telephone</a:t>
            </a:r>
            <a:r>
              <a:rPr dirty="0" sz="1800" spc="1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:</a:t>
            </a:r>
            <a:r>
              <a:rPr dirty="0" sz="1800" spc="145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+689</a:t>
            </a:r>
            <a:r>
              <a:rPr dirty="0" sz="1800" spc="145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40</a:t>
            </a:r>
            <a:r>
              <a:rPr dirty="0" sz="1800" spc="145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42</a:t>
            </a:r>
            <a:r>
              <a:rPr dirty="0" sz="1800" spc="145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99</a:t>
            </a:r>
            <a:r>
              <a:rPr dirty="0" sz="1800" spc="145">
                <a:latin typeface="Arial"/>
                <a:cs typeface="Arial"/>
              </a:rPr>
              <a:t> </a:t>
            </a:r>
            <a:r>
              <a:rPr dirty="0" sz="1800" spc="30">
                <a:latin typeface="Arial"/>
                <a:cs typeface="Arial"/>
              </a:rPr>
              <a:t>60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2100"/>
              </a:lnSpc>
              <a:spcBef>
                <a:spcPts val="90"/>
              </a:spcBef>
            </a:pPr>
            <a:r>
              <a:rPr dirty="0" sz="1800" spc="65">
                <a:latin typeface="Arial"/>
                <a:cs typeface="Arial"/>
              </a:rPr>
              <a:t>15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135">
                <a:latin typeface="Arial"/>
                <a:cs typeface="Arial"/>
              </a:rPr>
              <a:t>rue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145">
                <a:latin typeface="Arial"/>
                <a:cs typeface="Arial"/>
              </a:rPr>
              <a:t>du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110">
                <a:latin typeface="Arial"/>
                <a:cs typeface="Arial"/>
              </a:rPr>
              <a:t>Dr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Cassiau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B.P.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90">
                <a:latin typeface="Arial"/>
                <a:cs typeface="Arial"/>
              </a:rPr>
              <a:t>44361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90">
                <a:latin typeface="Arial"/>
                <a:cs typeface="Arial"/>
              </a:rPr>
              <a:t>Papeete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100">
                <a:latin typeface="Arial"/>
                <a:cs typeface="Arial"/>
              </a:rPr>
              <a:t>Tahiti </a:t>
            </a:r>
            <a:r>
              <a:rPr dirty="0" sz="1800" spc="90">
                <a:latin typeface="Arial"/>
                <a:cs typeface="Arial"/>
              </a:rPr>
              <a:t>Polynésie</a:t>
            </a:r>
            <a:r>
              <a:rPr dirty="0" sz="1800" spc="170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Française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330340" y="8658163"/>
            <a:ext cx="4163060" cy="72580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695"/>
              </a:spcBef>
            </a:pPr>
            <a:r>
              <a:rPr dirty="0" sz="1800" spc="-140">
                <a:latin typeface="Arial Black"/>
                <a:cs typeface="Arial Black"/>
              </a:rPr>
              <a:t>Site</a:t>
            </a:r>
            <a:r>
              <a:rPr dirty="0" sz="1800" spc="-125">
                <a:latin typeface="Arial Black"/>
                <a:cs typeface="Arial Black"/>
              </a:rPr>
              <a:t> </a:t>
            </a:r>
            <a:r>
              <a:rPr dirty="0" sz="1800" spc="-25">
                <a:latin typeface="Arial Black"/>
                <a:cs typeface="Arial Black"/>
              </a:rPr>
              <a:t>Web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 sz="1800" spc="135">
                <a:latin typeface="Arial"/>
                <a:cs typeface="Arial"/>
              </a:rPr>
              <a:t>https://</a:t>
            </a:r>
            <a:r>
              <a:rPr dirty="0" sz="1800" spc="135">
                <a:latin typeface="Arial"/>
                <a:cs typeface="Arial"/>
                <a:hlinkClick r:id="rId4"/>
              </a:rPr>
              <a:t>www.worldcargopacific.com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436000" y="632534"/>
            <a:ext cx="7781925" cy="9654540"/>
          </a:xfrm>
          <a:custGeom>
            <a:avLst/>
            <a:gdLst/>
            <a:ahLst/>
            <a:cxnLst/>
            <a:rect l="l" t="t" r="r" b="b"/>
            <a:pathLst>
              <a:path w="7781925" h="9654540">
                <a:moveTo>
                  <a:pt x="0" y="9654465"/>
                </a:moveTo>
                <a:lnTo>
                  <a:pt x="7781925" y="9654465"/>
                </a:lnTo>
                <a:lnTo>
                  <a:pt x="7781925" y="0"/>
                </a:lnTo>
                <a:lnTo>
                  <a:pt x="0" y="0"/>
                </a:lnTo>
                <a:lnTo>
                  <a:pt x="0" y="9654465"/>
                </a:lnTo>
                <a:close/>
              </a:path>
            </a:pathLst>
          </a:custGeom>
          <a:solidFill>
            <a:srgbClr val="000000">
              <a:alpha val="470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9576" y="632536"/>
            <a:ext cx="5105399" cy="331469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29812" y="9523709"/>
            <a:ext cx="1638299" cy="60007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63926" y="6327546"/>
            <a:ext cx="76200" cy="762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63926" y="6641871"/>
            <a:ext cx="76200" cy="762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63926" y="6956196"/>
            <a:ext cx="76200" cy="7620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63926" y="7270521"/>
            <a:ext cx="76200" cy="76200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9168371" y="6160541"/>
            <a:ext cx="2574290" cy="1282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56005">
              <a:lnSpc>
                <a:spcPct val="114599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Fret</a:t>
            </a:r>
            <a:r>
              <a:rPr dirty="0" sz="1800" spc="135">
                <a:latin typeface="Arial"/>
                <a:cs typeface="Arial"/>
              </a:rPr>
              <a:t> </a:t>
            </a:r>
            <a:r>
              <a:rPr dirty="0" sz="1800" spc="90">
                <a:latin typeface="Arial"/>
                <a:cs typeface="Arial"/>
              </a:rPr>
              <a:t>maritime </a:t>
            </a:r>
            <a:r>
              <a:rPr dirty="0" sz="1800">
                <a:latin typeface="Arial"/>
                <a:cs typeface="Arial"/>
              </a:rPr>
              <a:t>Fret</a:t>
            </a:r>
            <a:r>
              <a:rPr dirty="0" sz="1800" spc="135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aérien </a:t>
            </a:r>
            <a:r>
              <a:rPr dirty="0" sz="1800" spc="50">
                <a:latin typeface="Arial"/>
                <a:cs typeface="Arial"/>
              </a:rPr>
              <a:t>Consolidation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800">
                <a:latin typeface="Arial"/>
                <a:cs typeface="Arial"/>
              </a:rPr>
              <a:t>Spécialiste</a:t>
            </a:r>
            <a:r>
              <a:rPr dirty="0" sz="1800" spc="120">
                <a:latin typeface="Arial"/>
                <a:cs typeface="Arial"/>
              </a:rPr>
              <a:t> </a:t>
            </a:r>
            <a:r>
              <a:rPr dirty="0" sz="1800" spc="105">
                <a:latin typeface="Arial"/>
                <a:cs typeface="Arial"/>
              </a:rPr>
              <a:t>du</a:t>
            </a:r>
            <a:r>
              <a:rPr dirty="0" sz="1800" spc="1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Pacifique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779780" y="2074316"/>
            <a:ext cx="5988050" cy="3482975"/>
          </a:xfrm>
          <a:prstGeom prst="rect">
            <a:avLst/>
          </a:prstGeom>
        </p:spPr>
        <p:txBody>
          <a:bodyPr wrap="square" lIns="0" tIns="527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dirty="0" sz="1800" spc="-245">
                <a:latin typeface="Arial Black"/>
                <a:cs typeface="Arial Black"/>
              </a:rPr>
              <a:t>SERVICES</a:t>
            </a:r>
            <a:r>
              <a:rPr dirty="0" sz="1800" spc="-65">
                <a:latin typeface="Arial Black"/>
                <a:cs typeface="Arial Black"/>
              </a:rPr>
              <a:t> </a:t>
            </a:r>
            <a:r>
              <a:rPr dirty="0" sz="1800" spc="-135">
                <a:latin typeface="Arial Black"/>
                <a:cs typeface="Arial Black"/>
              </a:rPr>
              <a:t>D'EXPÉDITION</a:t>
            </a:r>
            <a:r>
              <a:rPr dirty="0" sz="1800" spc="-65">
                <a:latin typeface="Arial Black"/>
                <a:cs typeface="Arial Black"/>
              </a:rPr>
              <a:t> </a:t>
            </a:r>
            <a:r>
              <a:rPr dirty="0" sz="1800" spc="-155">
                <a:latin typeface="Arial Black"/>
                <a:cs typeface="Arial Black"/>
              </a:rPr>
              <a:t>INTERNATIONALE</a:t>
            </a:r>
            <a:r>
              <a:rPr dirty="0" sz="1800" spc="-65">
                <a:latin typeface="Arial Black"/>
                <a:cs typeface="Arial Black"/>
              </a:rPr>
              <a:t> </a:t>
            </a:r>
            <a:r>
              <a:rPr dirty="0" sz="1800" spc="-185">
                <a:latin typeface="Arial Black"/>
                <a:cs typeface="Arial Black"/>
              </a:rPr>
              <a:t>DE</a:t>
            </a:r>
            <a:r>
              <a:rPr dirty="0" sz="1800" spc="-65">
                <a:latin typeface="Arial Black"/>
                <a:cs typeface="Arial Black"/>
              </a:rPr>
              <a:t> </a:t>
            </a:r>
            <a:r>
              <a:rPr dirty="0" sz="1800" spc="-20">
                <a:latin typeface="Arial Black"/>
                <a:cs typeface="Arial Black"/>
              </a:rPr>
              <a:t>FRET</a:t>
            </a:r>
            <a:endParaRPr sz="1800">
              <a:latin typeface="Arial Black"/>
              <a:cs typeface="Arial Black"/>
            </a:endParaRPr>
          </a:p>
          <a:p>
            <a:pPr marL="12700" marR="5080">
              <a:lnSpc>
                <a:spcPct val="114599"/>
              </a:lnSpc>
            </a:pPr>
            <a:r>
              <a:rPr dirty="0" sz="1800" spc="75">
                <a:latin typeface="Arial"/>
                <a:cs typeface="Arial"/>
              </a:rPr>
              <a:t>World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Cargo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Pacific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(WCP)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est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votre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consultant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en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fret </a:t>
            </a:r>
            <a:r>
              <a:rPr dirty="0" sz="1800" spc="55">
                <a:latin typeface="Arial"/>
                <a:cs typeface="Arial"/>
              </a:rPr>
              <a:t>personnalisé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et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85">
                <a:latin typeface="Arial"/>
                <a:cs typeface="Arial"/>
              </a:rPr>
              <a:t>international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110">
                <a:latin typeface="Arial"/>
                <a:cs typeface="Arial"/>
              </a:rPr>
              <a:t>pour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les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îles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du</a:t>
            </a:r>
            <a:r>
              <a:rPr dirty="0" sz="1800" spc="50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Pacifique.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Nous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sommes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une </a:t>
            </a:r>
            <a:r>
              <a:rPr dirty="0" sz="1800" spc="70">
                <a:latin typeface="Arial"/>
                <a:cs typeface="Arial"/>
              </a:rPr>
              <a:t>entreprise </a:t>
            </a:r>
            <a:r>
              <a:rPr dirty="0" sz="1800" spc="60">
                <a:latin typeface="Arial"/>
                <a:cs typeface="Arial"/>
              </a:rPr>
              <a:t>jeune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et </a:t>
            </a:r>
            <a:r>
              <a:rPr dirty="0" sz="1800" spc="80">
                <a:latin typeface="Arial"/>
                <a:cs typeface="Arial"/>
              </a:rPr>
              <a:t>dynamique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85">
                <a:latin typeface="Arial"/>
                <a:cs typeface="Arial"/>
              </a:rPr>
              <a:t>proposant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105">
                <a:latin typeface="Arial"/>
                <a:cs typeface="Arial"/>
              </a:rPr>
              <a:t>un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service</a:t>
            </a:r>
            <a:r>
              <a:rPr dirty="0" sz="1800" spc="55">
                <a:latin typeface="Arial"/>
                <a:cs typeface="Arial"/>
              </a:rPr>
              <a:t> personnalisé </a:t>
            </a:r>
            <a:r>
              <a:rPr dirty="0" sz="1800" spc="50">
                <a:latin typeface="Arial"/>
                <a:cs typeface="Arial"/>
              </a:rPr>
              <a:t>et </a:t>
            </a:r>
            <a:r>
              <a:rPr dirty="0" sz="1800" spc="65">
                <a:latin typeface="Arial"/>
                <a:cs typeface="Arial"/>
              </a:rPr>
              <a:t>professionnel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en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matière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d'expédition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internationale </a:t>
            </a:r>
            <a:r>
              <a:rPr dirty="0" sz="1800" spc="55">
                <a:latin typeface="Arial"/>
                <a:cs typeface="Arial"/>
              </a:rPr>
              <a:t>de </a:t>
            </a:r>
            <a:r>
              <a:rPr dirty="0" sz="1800" spc="80">
                <a:latin typeface="Arial"/>
                <a:cs typeface="Arial"/>
              </a:rPr>
              <a:t>fret.</a:t>
            </a:r>
            <a:r>
              <a:rPr dirty="0" sz="1800" spc="55">
                <a:latin typeface="Arial"/>
                <a:cs typeface="Arial"/>
              </a:rPr>
              <a:t> Nous </a:t>
            </a:r>
            <a:r>
              <a:rPr dirty="0" sz="1800" spc="65">
                <a:latin typeface="Arial"/>
                <a:cs typeface="Arial"/>
              </a:rPr>
              <a:t>sommes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spécialisés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dans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les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services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30">
                <a:latin typeface="Arial"/>
                <a:cs typeface="Arial"/>
              </a:rPr>
              <a:t>de </a:t>
            </a:r>
            <a:r>
              <a:rPr dirty="0" sz="1800" spc="70">
                <a:latin typeface="Arial"/>
                <a:cs typeface="Arial"/>
              </a:rPr>
              <a:t>consolidation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à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travers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100">
                <a:latin typeface="Arial"/>
                <a:cs typeface="Arial"/>
              </a:rPr>
              <a:t>monde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vers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les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îles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du </a:t>
            </a:r>
            <a:r>
              <a:rPr dirty="0" sz="1800">
                <a:latin typeface="Arial"/>
                <a:cs typeface="Arial"/>
              </a:rPr>
              <a:t>Pacifique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en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 spc="100">
                <a:latin typeface="Arial"/>
                <a:cs typeface="Arial"/>
              </a:rPr>
              <a:t>tant</a:t>
            </a:r>
            <a:r>
              <a:rPr dirty="0" sz="1800" spc="75">
                <a:latin typeface="Arial"/>
                <a:cs typeface="Arial"/>
              </a:rPr>
              <a:t> que </a:t>
            </a:r>
            <a:r>
              <a:rPr dirty="0" sz="1800" spc="70">
                <a:latin typeface="Arial"/>
                <a:cs typeface="Arial"/>
              </a:rPr>
              <a:t>marché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de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niche;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 spc="120">
                <a:latin typeface="Arial"/>
                <a:cs typeface="Arial"/>
              </a:rPr>
              <a:t>tout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en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gérant également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120">
                <a:latin typeface="Arial"/>
                <a:cs typeface="Arial"/>
              </a:rPr>
              <a:t>tout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envoi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de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commerce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transversal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dans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le </a:t>
            </a:r>
            <a:r>
              <a:rPr dirty="0" sz="1800" spc="100">
                <a:latin typeface="Arial"/>
                <a:cs typeface="Arial"/>
              </a:rPr>
              <a:t>monde</a:t>
            </a:r>
            <a:r>
              <a:rPr dirty="0" sz="1800" spc="105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entier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et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à/depuis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Nouvelle-</a:t>
            </a:r>
            <a:r>
              <a:rPr dirty="0" sz="1800" spc="-10">
                <a:latin typeface="Arial"/>
                <a:cs typeface="Arial"/>
              </a:rPr>
              <a:t>Zélande.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779780" y="749846"/>
            <a:ext cx="542226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90"/>
              <a:t>ENTREPRISE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194293" y="1034642"/>
            <a:ext cx="994410" cy="8218170"/>
          </a:xfrm>
          <a:prstGeom prst="rect">
            <a:avLst/>
          </a:prstGeom>
        </p:spPr>
        <p:txBody>
          <a:bodyPr wrap="square" lIns="0" tIns="61594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5600" spc="-715">
                <a:latin typeface="Arial Black"/>
                <a:cs typeface="Arial Black"/>
              </a:rPr>
              <a:t>SPÉCIALISTE</a:t>
            </a:r>
            <a:r>
              <a:rPr dirty="0" sz="5600" spc="-380">
                <a:latin typeface="Arial Black"/>
                <a:cs typeface="Arial Black"/>
              </a:rPr>
              <a:t> </a:t>
            </a:r>
            <a:r>
              <a:rPr dirty="0" sz="5600" spc="-560">
                <a:latin typeface="Arial Black"/>
                <a:cs typeface="Arial Black"/>
              </a:rPr>
              <a:t>PACIFIQUE</a:t>
            </a:r>
            <a:endParaRPr sz="5600">
              <a:latin typeface="Arial Black"/>
              <a:cs typeface="Arial Black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23401" y="5405183"/>
            <a:ext cx="66675" cy="66675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23401" y="5938583"/>
            <a:ext cx="66675" cy="66675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23401" y="6205283"/>
            <a:ext cx="66675" cy="66675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23401" y="6471983"/>
            <a:ext cx="66675" cy="66675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23401" y="7005383"/>
            <a:ext cx="66675" cy="66675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2538526" y="4746872"/>
            <a:ext cx="4972050" cy="2680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180">
                <a:latin typeface="Arial Black"/>
                <a:cs typeface="Arial Black"/>
              </a:rPr>
              <a:t>POINTS</a:t>
            </a:r>
            <a:r>
              <a:rPr dirty="0" sz="1900" spc="-120">
                <a:latin typeface="Arial Black"/>
                <a:cs typeface="Arial Black"/>
              </a:rPr>
              <a:t> </a:t>
            </a:r>
            <a:r>
              <a:rPr dirty="0" sz="1900" spc="-240">
                <a:latin typeface="Arial Black"/>
                <a:cs typeface="Arial Black"/>
              </a:rPr>
              <a:t>FORTS</a:t>
            </a:r>
            <a:r>
              <a:rPr dirty="0" sz="1900" spc="-120">
                <a:latin typeface="Arial Black"/>
                <a:cs typeface="Arial Black"/>
              </a:rPr>
              <a:t> </a:t>
            </a:r>
            <a:r>
              <a:rPr dirty="0" sz="1900" spc="-200">
                <a:latin typeface="Arial Black"/>
                <a:cs typeface="Arial Black"/>
              </a:rPr>
              <a:t>DE</a:t>
            </a:r>
            <a:r>
              <a:rPr dirty="0" sz="1900" spc="-120">
                <a:latin typeface="Arial Black"/>
                <a:cs typeface="Arial Black"/>
              </a:rPr>
              <a:t> </a:t>
            </a:r>
            <a:r>
              <a:rPr dirty="0" sz="1900" spc="-145">
                <a:latin typeface="Arial Black"/>
                <a:cs typeface="Arial Black"/>
              </a:rPr>
              <a:t>WORLD</a:t>
            </a:r>
            <a:r>
              <a:rPr dirty="0" sz="1900" spc="-114">
                <a:latin typeface="Arial Black"/>
                <a:cs typeface="Arial Black"/>
              </a:rPr>
              <a:t> </a:t>
            </a:r>
            <a:r>
              <a:rPr dirty="0" sz="1900" spc="-210">
                <a:latin typeface="Arial Black"/>
                <a:cs typeface="Arial Black"/>
              </a:rPr>
              <a:t>CARGO</a:t>
            </a:r>
            <a:r>
              <a:rPr dirty="0" sz="1900" spc="-120">
                <a:latin typeface="Arial Black"/>
                <a:cs typeface="Arial Black"/>
              </a:rPr>
              <a:t> </a:t>
            </a:r>
            <a:r>
              <a:rPr dirty="0" sz="1900" spc="-140">
                <a:latin typeface="Arial Black"/>
                <a:cs typeface="Arial Black"/>
              </a:rPr>
              <a:t>PACIFIC</a:t>
            </a:r>
            <a:endParaRPr sz="1900">
              <a:latin typeface="Arial Black"/>
              <a:cs typeface="Arial Black"/>
            </a:endParaRPr>
          </a:p>
          <a:p>
            <a:pPr marL="184785" marR="10160">
              <a:lnSpc>
                <a:spcPct val="116700"/>
              </a:lnSpc>
              <a:spcBef>
                <a:spcPts val="1825"/>
              </a:spcBef>
            </a:pPr>
            <a:r>
              <a:rPr dirty="0" sz="1500" spc="70">
                <a:latin typeface="Arial"/>
                <a:cs typeface="Arial"/>
              </a:rPr>
              <a:t>Mises</a:t>
            </a:r>
            <a:r>
              <a:rPr dirty="0" sz="1500" spc="16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à</a:t>
            </a:r>
            <a:r>
              <a:rPr dirty="0" sz="1500" spc="170">
                <a:latin typeface="Arial"/>
                <a:cs typeface="Arial"/>
              </a:rPr>
              <a:t> </a:t>
            </a:r>
            <a:r>
              <a:rPr dirty="0" sz="1500" spc="130">
                <a:latin typeface="Arial"/>
                <a:cs typeface="Arial"/>
              </a:rPr>
              <a:t>jour</a:t>
            </a:r>
            <a:r>
              <a:rPr dirty="0" sz="1500" spc="165">
                <a:latin typeface="Arial"/>
                <a:cs typeface="Arial"/>
              </a:rPr>
              <a:t> </a:t>
            </a:r>
            <a:r>
              <a:rPr dirty="0" sz="1500" spc="100">
                <a:latin typeface="Arial"/>
                <a:cs typeface="Arial"/>
              </a:rPr>
              <a:t>régulières</a:t>
            </a:r>
            <a:r>
              <a:rPr dirty="0" sz="1500" spc="170">
                <a:latin typeface="Arial"/>
                <a:cs typeface="Arial"/>
              </a:rPr>
              <a:t> </a:t>
            </a:r>
            <a:r>
              <a:rPr dirty="0" sz="1500" spc="100">
                <a:latin typeface="Arial"/>
                <a:cs typeface="Arial"/>
              </a:rPr>
              <a:t>sur</a:t>
            </a:r>
            <a:r>
              <a:rPr dirty="0" sz="1500" spc="170">
                <a:latin typeface="Arial"/>
                <a:cs typeface="Arial"/>
              </a:rPr>
              <a:t> </a:t>
            </a:r>
            <a:r>
              <a:rPr dirty="0" sz="1500" spc="55">
                <a:latin typeface="Arial"/>
                <a:cs typeface="Arial"/>
              </a:rPr>
              <a:t>le</a:t>
            </a:r>
            <a:r>
              <a:rPr dirty="0" sz="1500" spc="165">
                <a:latin typeface="Arial"/>
                <a:cs typeface="Arial"/>
              </a:rPr>
              <a:t> </a:t>
            </a:r>
            <a:r>
              <a:rPr dirty="0" sz="1500" spc="85">
                <a:latin typeface="Arial"/>
                <a:cs typeface="Arial"/>
              </a:rPr>
              <a:t>suivi</a:t>
            </a:r>
            <a:r>
              <a:rPr dirty="0" sz="1500" spc="170">
                <a:latin typeface="Arial"/>
                <a:cs typeface="Arial"/>
              </a:rPr>
              <a:t> </a:t>
            </a:r>
            <a:r>
              <a:rPr dirty="0" sz="1500" spc="90">
                <a:latin typeface="Arial"/>
                <a:cs typeface="Arial"/>
              </a:rPr>
              <a:t>et</a:t>
            </a:r>
            <a:r>
              <a:rPr dirty="0" sz="1500" spc="170">
                <a:latin typeface="Arial"/>
                <a:cs typeface="Arial"/>
              </a:rPr>
              <a:t> </a:t>
            </a:r>
            <a:r>
              <a:rPr dirty="0" sz="1500" spc="55">
                <a:latin typeface="Arial"/>
                <a:cs typeface="Arial"/>
              </a:rPr>
              <a:t>le</a:t>
            </a:r>
            <a:r>
              <a:rPr dirty="0" sz="1500" spc="165">
                <a:latin typeface="Arial"/>
                <a:cs typeface="Arial"/>
              </a:rPr>
              <a:t> </a:t>
            </a:r>
            <a:r>
              <a:rPr dirty="0" sz="1500" spc="85">
                <a:latin typeface="Arial"/>
                <a:cs typeface="Arial"/>
              </a:rPr>
              <a:t>suivi</a:t>
            </a:r>
            <a:r>
              <a:rPr dirty="0" sz="1500" spc="170">
                <a:latin typeface="Arial"/>
                <a:cs typeface="Arial"/>
              </a:rPr>
              <a:t> </a:t>
            </a:r>
            <a:r>
              <a:rPr dirty="0" sz="1500" spc="40">
                <a:latin typeface="Arial"/>
                <a:cs typeface="Arial"/>
              </a:rPr>
              <a:t>des </a:t>
            </a:r>
            <a:r>
              <a:rPr dirty="0" sz="1500" spc="100">
                <a:latin typeface="Arial"/>
                <a:cs typeface="Arial"/>
              </a:rPr>
              <a:t>commandes</a:t>
            </a:r>
            <a:endParaRPr sz="1500">
              <a:latin typeface="Arial"/>
              <a:cs typeface="Arial"/>
            </a:endParaRPr>
          </a:p>
          <a:p>
            <a:pPr marL="184785" marR="3061335">
              <a:lnSpc>
                <a:spcPct val="116700"/>
              </a:lnSpc>
            </a:pPr>
            <a:r>
              <a:rPr dirty="0" sz="1500" spc="65">
                <a:latin typeface="Arial"/>
                <a:cs typeface="Arial"/>
              </a:rPr>
              <a:t>Réponses</a:t>
            </a:r>
            <a:r>
              <a:rPr dirty="0" sz="1500" spc="120">
                <a:latin typeface="Arial"/>
                <a:cs typeface="Arial"/>
              </a:rPr>
              <a:t> </a:t>
            </a:r>
            <a:r>
              <a:rPr dirty="0" sz="1500" spc="90">
                <a:latin typeface="Arial"/>
                <a:cs typeface="Arial"/>
              </a:rPr>
              <a:t>rapides </a:t>
            </a:r>
            <a:r>
              <a:rPr dirty="0" sz="1500" spc="55">
                <a:latin typeface="Arial"/>
                <a:cs typeface="Arial"/>
              </a:rPr>
              <a:t>Souci</a:t>
            </a:r>
            <a:r>
              <a:rPr dirty="0" sz="1500" spc="120">
                <a:latin typeface="Arial"/>
                <a:cs typeface="Arial"/>
              </a:rPr>
              <a:t> du </a:t>
            </a:r>
            <a:r>
              <a:rPr dirty="0" sz="1500" spc="95">
                <a:latin typeface="Arial"/>
                <a:cs typeface="Arial"/>
              </a:rPr>
              <a:t>détail</a:t>
            </a:r>
            <a:endParaRPr sz="1500">
              <a:latin typeface="Arial"/>
              <a:cs typeface="Arial"/>
            </a:endParaRPr>
          </a:p>
          <a:p>
            <a:pPr marL="184785" marR="5080">
              <a:lnSpc>
                <a:spcPct val="116700"/>
              </a:lnSpc>
            </a:pPr>
            <a:r>
              <a:rPr dirty="0" sz="1500" spc="70">
                <a:latin typeface="Arial"/>
                <a:cs typeface="Arial"/>
              </a:rPr>
              <a:t>Spécialiste</a:t>
            </a:r>
            <a:r>
              <a:rPr dirty="0" sz="1500" spc="240">
                <a:latin typeface="Arial"/>
                <a:cs typeface="Arial"/>
              </a:rPr>
              <a:t> </a:t>
            </a:r>
            <a:r>
              <a:rPr dirty="0" sz="1500" spc="120">
                <a:latin typeface="Arial"/>
                <a:cs typeface="Arial"/>
              </a:rPr>
              <a:t>du</a:t>
            </a:r>
            <a:r>
              <a:rPr dirty="0" sz="1500" spc="240">
                <a:latin typeface="Arial"/>
                <a:cs typeface="Arial"/>
              </a:rPr>
              <a:t> </a:t>
            </a:r>
            <a:r>
              <a:rPr dirty="0" sz="1500" spc="100">
                <a:latin typeface="Arial"/>
                <a:cs typeface="Arial"/>
              </a:rPr>
              <a:t>groupage</a:t>
            </a:r>
            <a:r>
              <a:rPr dirty="0" sz="1500" spc="240">
                <a:latin typeface="Arial"/>
                <a:cs typeface="Arial"/>
              </a:rPr>
              <a:t> </a:t>
            </a:r>
            <a:r>
              <a:rPr dirty="0" sz="1500" spc="130">
                <a:latin typeface="Arial"/>
                <a:cs typeface="Arial"/>
              </a:rPr>
              <a:t>/</a:t>
            </a:r>
            <a:r>
              <a:rPr dirty="0" sz="1500" spc="240">
                <a:latin typeface="Arial"/>
                <a:cs typeface="Arial"/>
              </a:rPr>
              <a:t> </a:t>
            </a:r>
            <a:r>
              <a:rPr dirty="0" sz="1500" spc="114">
                <a:latin typeface="Arial"/>
                <a:cs typeface="Arial"/>
              </a:rPr>
              <a:t>consolidation</a:t>
            </a:r>
            <a:r>
              <a:rPr dirty="0" sz="1500" spc="240">
                <a:latin typeface="Arial"/>
                <a:cs typeface="Arial"/>
              </a:rPr>
              <a:t> </a:t>
            </a:r>
            <a:r>
              <a:rPr dirty="0" sz="1500" spc="140">
                <a:latin typeface="Arial"/>
                <a:cs typeface="Arial"/>
              </a:rPr>
              <a:t>pour</a:t>
            </a:r>
            <a:r>
              <a:rPr dirty="0" sz="1500" spc="240">
                <a:latin typeface="Arial"/>
                <a:cs typeface="Arial"/>
              </a:rPr>
              <a:t> </a:t>
            </a:r>
            <a:r>
              <a:rPr dirty="0" sz="1500" spc="25">
                <a:latin typeface="Arial"/>
                <a:cs typeface="Arial"/>
              </a:rPr>
              <a:t>les </a:t>
            </a:r>
            <a:r>
              <a:rPr dirty="0" sz="1500" spc="135">
                <a:latin typeface="Arial"/>
                <a:cs typeface="Arial"/>
              </a:rPr>
              <a:t>importations</a:t>
            </a:r>
            <a:r>
              <a:rPr dirty="0" sz="1500" spc="130">
                <a:latin typeface="Arial"/>
                <a:cs typeface="Arial"/>
              </a:rPr>
              <a:t> </a:t>
            </a:r>
            <a:r>
              <a:rPr dirty="0" sz="1500" spc="90">
                <a:latin typeface="Arial"/>
                <a:cs typeface="Arial"/>
              </a:rPr>
              <a:t>et</a:t>
            </a:r>
            <a:r>
              <a:rPr dirty="0" sz="1500" spc="135">
                <a:latin typeface="Arial"/>
                <a:cs typeface="Arial"/>
              </a:rPr>
              <a:t> </a:t>
            </a:r>
            <a:r>
              <a:rPr dirty="0" sz="1500" spc="50">
                <a:latin typeface="Arial"/>
                <a:cs typeface="Arial"/>
              </a:rPr>
              <a:t>les</a:t>
            </a:r>
            <a:r>
              <a:rPr dirty="0" sz="1500" spc="135">
                <a:latin typeface="Arial"/>
                <a:cs typeface="Arial"/>
              </a:rPr>
              <a:t> </a:t>
            </a:r>
            <a:r>
              <a:rPr dirty="0" sz="1500" spc="110">
                <a:latin typeface="Arial"/>
                <a:cs typeface="Arial"/>
              </a:rPr>
              <a:t>exportations</a:t>
            </a:r>
            <a:endParaRPr sz="1500">
              <a:latin typeface="Arial"/>
              <a:cs typeface="Arial"/>
            </a:endParaRPr>
          </a:p>
          <a:p>
            <a:pPr marL="184785" marR="12065">
              <a:lnSpc>
                <a:spcPct val="116700"/>
              </a:lnSpc>
              <a:tabLst>
                <a:tab pos="1528445" algn="l"/>
                <a:tab pos="2703830" algn="l"/>
                <a:tab pos="3332479" algn="l"/>
                <a:tab pos="3770629" algn="l"/>
                <a:tab pos="4718050" algn="l"/>
              </a:tabLst>
            </a:pPr>
            <a:r>
              <a:rPr dirty="0" sz="1500" spc="95">
                <a:latin typeface="Arial"/>
                <a:cs typeface="Arial"/>
              </a:rPr>
              <a:t>Plateformes</a:t>
            </a:r>
            <a:r>
              <a:rPr dirty="0" sz="1500">
                <a:latin typeface="Arial"/>
                <a:cs typeface="Arial"/>
              </a:rPr>
              <a:t>	</a:t>
            </a:r>
            <a:r>
              <a:rPr dirty="0" sz="1500" spc="100">
                <a:latin typeface="Arial"/>
                <a:cs typeface="Arial"/>
              </a:rPr>
              <a:t>mondiales</a:t>
            </a:r>
            <a:r>
              <a:rPr dirty="0" sz="1500">
                <a:latin typeface="Arial"/>
                <a:cs typeface="Arial"/>
              </a:rPr>
              <a:t>	</a:t>
            </a:r>
            <a:r>
              <a:rPr dirty="0" sz="1500" spc="120">
                <a:latin typeface="Arial"/>
                <a:cs typeface="Arial"/>
              </a:rPr>
              <a:t>pour</a:t>
            </a:r>
            <a:r>
              <a:rPr dirty="0" sz="1500">
                <a:latin typeface="Arial"/>
                <a:cs typeface="Arial"/>
              </a:rPr>
              <a:t>	</a:t>
            </a:r>
            <a:r>
              <a:rPr dirty="0" sz="1500" spc="25">
                <a:latin typeface="Arial"/>
                <a:cs typeface="Arial"/>
              </a:rPr>
              <a:t>les</a:t>
            </a:r>
            <a:r>
              <a:rPr dirty="0" sz="1500">
                <a:latin typeface="Arial"/>
                <a:cs typeface="Arial"/>
              </a:rPr>
              <a:t>	</a:t>
            </a:r>
            <a:r>
              <a:rPr dirty="0" sz="1500" spc="60">
                <a:latin typeface="Arial"/>
                <a:cs typeface="Arial"/>
              </a:rPr>
              <a:t>services</a:t>
            </a:r>
            <a:r>
              <a:rPr dirty="0" sz="1500">
                <a:latin typeface="Arial"/>
                <a:cs typeface="Arial"/>
              </a:rPr>
              <a:t>	</a:t>
            </a:r>
            <a:r>
              <a:rPr dirty="0" sz="1500" spc="50">
                <a:latin typeface="Arial"/>
                <a:cs typeface="Arial"/>
              </a:rPr>
              <a:t>de </a:t>
            </a:r>
            <a:r>
              <a:rPr dirty="0" sz="1500" spc="100">
                <a:latin typeface="Arial"/>
                <a:cs typeface="Arial"/>
              </a:rPr>
              <a:t>groupage</a:t>
            </a:r>
            <a:r>
              <a:rPr dirty="0" sz="1500" spc="130">
                <a:latin typeface="Arial"/>
                <a:cs typeface="Arial"/>
              </a:rPr>
              <a:t> </a:t>
            </a:r>
            <a:r>
              <a:rPr dirty="0" sz="1500" spc="70">
                <a:latin typeface="Arial"/>
                <a:cs typeface="Arial"/>
              </a:rPr>
              <a:t>vers</a:t>
            </a:r>
            <a:r>
              <a:rPr dirty="0" sz="1500" spc="130">
                <a:latin typeface="Arial"/>
                <a:cs typeface="Arial"/>
              </a:rPr>
              <a:t> </a:t>
            </a:r>
            <a:r>
              <a:rPr dirty="0" sz="1500" spc="-30">
                <a:latin typeface="Arial"/>
                <a:cs typeface="Arial"/>
              </a:rPr>
              <a:t>PAPEETE,</a:t>
            </a:r>
            <a:r>
              <a:rPr dirty="0" sz="1500" spc="1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NOUMÉA</a:t>
            </a:r>
            <a:r>
              <a:rPr dirty="0" sz="1500" spc="130">
                <a:latin typeface="Arial"/>
                <a:cs typeface="Arial"/>
              </a:rPr>
              <a:t> </a:t>
            </a:r>
            <a:r>
              <a:rPr dirty="0" sz="1500" spc="90">
                <a:latin typeface="Arial"/>
                <a:cs typeface="Arial"/>
              </a:rPr>
              <a:t>et</a:t>
            </a:r>
            <a:r>
              <a:rPr dirty="0" sz="1500" spc="1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PORT</a:t>
            </a:r>
            <a:r>
              <a:rPr dirty="0" sz="1500" spc="130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VILA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23401" y="7538783"/>
            <a:ext cx="66675" cy="66675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2710726" y="7402258"/>
            <a:ext cx="4798695" cy="1625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350">
              <a:lnSpc>
                <a:spcPct val="116700"/>
              </a:lnSpc>
              <a:spcBef>
                <a:spcPts val="100"/>
              </a:spcBef>
            </a:pPr>
            <a:r>
              <a:rPr dirty="0" sz="1500" spc="50">
                <a:latin typeface="Arial"/>
                <a:cs typeface="Arial"/>
              </a:rPr>
              <a:t>Services</a:t>
            </a:r>
            <a:r>
              <a:rPr dirty="0" sz="1500" spc="465">
                <a:latin typeface="Arial"/>
                <a:cs typeface="Arial"/>
              </a:rPr>
              <a:t> </a:t>
            </a:r>
            <a:r>
              <a:rPr dirty="0" sz="1500" spc="100">
                <a:latin typeface="Arial"/>
                <a:cs typeface="Arial"/>
              </a:rPr>
              <a:t>personnalisés</a:t>
            </a:r>
            <a:r>
              <a:rPr dirty="0" sz="1500" spc="465">
                <a:latin typeface="Arial"/>
                <a:cs typeface="Arial"/>
              </a:rPr>
              <a:t> </a:t>
            </a:r>
            <a:r>
              <a:rPr dirty="0" sz="1500" spc="95">
                <a:latin typeface="Arial"/>
                <a:cs typeface="Arial"/>
              </a:rPr>
              <a:t>adaptés</a:t>
            </a:r>
            <a:r>
              <a:rPr dirty="0" sz="1500" spc="465">
                <a:latin typeface="Arial"/>
                <a:cs typeface="Arial"/>
              </a:rPr>
              <a:t> </a:t>
            </a:r>
            <a:r>
              <a:rPr dirty="0" sz="1500" spc="85">
                <a:latin typeface="Arial"/>
                <a:cs typeface="Arial"/>
              </a:rPr>
              <a:t>aux</a:t>
            </a:r>
            <a:r>
              <a:rPr dirty="0" sz="1500" spc="470">
                <a:latin typeface="Arial"/>
                <a:cs typeface="Arial"/>
              </a:rPr>
              <a:t> </a:t>
            </a:r>
            <a:r>
              <a:rPr dirty="0" sz="1500" spc="90">
                <a:latin typeface="Arial"/>
                <a:cs typeface="Arial"/>
              </a:rPr>
              <a:t>besoins</a:t>
            </a:r>
            <a:r>
              <a:rPr dirty="0" sz="1500" spc="465">
                <a:latin typeface="Arial"/>
                <a:cs typeface="Arial"/>
              </a:rPr>
              <a:t> </a:t>
            </a:r>
            <a:r>
              <a:rPr dirty="0" sz="1500" spc="50">
                <a:latin typeface="Arial"/>
                <a:cs typeface="Arial"/>
              </a:rPr>
              <a:t>de </a:t>
            </a:r>
            <a:r>
              <a:rPr dirty="0" sz="1500" spc="85">
                <a:latin typeface="Arial"/>
                <a:cs typeface="Arial"/>
              </a:rPr>
              <a:t>nos</a:t>
            </a:r>
            <a:r>
              <a:rPr dirty="0" sz="1500" spc="320">
                <a:latin typeface="Arial"/>
                <a:cs typeface="Arial"/>
              </a:rPr>
              <a:t>  </a:t>
            </a:r>
            <a:r>
              <a:rPr dirty="0" sz="1500" spc="90">
                <a:latin typeface="Arial"/>
                <a:cs typeface="Arial"/>
              </a:rPr>
              <a:t>clients</a:t>
            </a:r>
            <a:r>
              <a:rPr dirty="0" sz="1500" spc="325">
                <a:latin typeface="Arial"/>
                <a:cs typeface="Arial"/>
              </a:rPr>
              <a:t>  </a:t>
            </a:r>
            <a:r>
              <a:rPr dirty="0" sz="1500" spc="65">
                <a:latin typeface="Arial"/>
                <a:cs typeface="Arial"/>
              </a:rPr>
              <a:t>des</a:t>
            </a:r>
            <a:r>
              <a:rPr dirty="0" sz="1500" spc="325">
                <a:latin typeface="Arial"/>
                <a:cs typeface="Arial"/>
              </a:rPr>
              <a:t>  </a:t>
            </a:r>
            <a:r>
              <a:rPr dirty="0" sz="1500">
                <a:latin typeface="Arial"/>
                <a:cs typeface="Arial"/>
              </a:rPr>
              <a:t>îles</a:t>
            </a:r>
            <a:r>
              <a:rPr dirty="0" sz="1500" spc="325">
                <a:latin typeface="Arial"/>
                <a:cs typeface="Arial"/>
              </a:rPr>
              <a:t>  </a:t>
            </a:r>
            <a:r>
              <a:rPr dirty="0" sz="1500" spc="120">
                <a:latin typeface="Arial"/>
                <a:cs typeface="Arial"/>
              </a:rPr>
              <a:t>du</a:t>
            </a:r>
            <a:r>
              <a:rPr dirty="0" sz="1500" spc="325">
                <a:latin typeface="Arial"/>
                <a:cs typeface="Arial"/>
              </a:rPr>
              <a:t>  </a:t>
            </a:r>
            <a:r>
              <a:rPr dirty="0" sz="1500" spc="85">
                <a:latin typeface="Arial"/>
                <a:cs typeface="Arial"/>
              </a:rPr>
              <a:t>Pacifique</a:t>
            </a:r>
            <a:r>
              <a:rPr dirty="0" sz="1500" spc="325">
                <a:latin typeface="Arial"/>
                <a:cs typeface="Arial"/>
              </a:rPr>
              <a:t>  </a:t>
            </a:r>
            <a:r>
              <a:rPr dirty="0" sz="1500">
                <a:latin typeface="Arial"/>
                <a:cs typeface="Arial"/>
              </a:rPr>
              <a:t>-</a:t>
            </a:r>
            <a:r>
              <a:rPr dirty="0" sz="1500" spc="325">
                <a:latin typeface="Arial"/>
                <a:cs typeface="Arial"/>
              </a:rPr>
              <a:t>  </a:t>
            </a:r>
            <a:r>
              <a:rPr dirty="0" sz="1500" spc="-10">
                <a:latin typeface="Arial"/>
                <a:cs typeface="Arial"/>
              </a:rPr>
              <a:t>VISION </a:t>
            </a:r>
            <a:r>
              <a:rPr dirty="0" sz="1500" spc="-40">
                <a:latin typeface="Arial"/>
                <a:cs typeface="Arial"/>
              </a:rPr>
              <a:t>CENTRÉE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SUR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LE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CLIENT</a:t>
            </a:r>
            <a:endParaRPr sz="1500">
              <a:latin typeface="Arial"/>
              <a:cs typeface="Arial"/>
            </a:endParaRPr>
          </a:p>
          <a:p>
            <a:pPr algn="just" marL="12700" marR="5080">
              <a:lnSpc>
                <a:spcPct val="116700"/>
              </a:lnSpc>
            </a:pPr>
            <a:r>
              <a:rPr dirty="0" sz="1500" spc="70">
                <a:latin typeface="Arial"/>
                <a:cs typeface="Arial"/>
              </a:rPr>
              <a:t>Solide</a:t>
            </a:r>
            <a:r>
              <a:rPr dirty="0" sz="1500" spc="495">
                <a:latin typeface="Arial"/>
                <a:cs typeface="Arial"/>
              </a:rPr>
              <a:t> </a:t>
            </a:r>
            <a:r>
              <a:rPr dirty="0" sz="1500" spc="85">
                <a:latin typeface="Arial"/>
                <a:cs typeface="Arial"/>
              </a:rPr>
              <a:t>connaissance</a:t>
            </a:r>
            <a:r>
              <a:rPr dirty="0" sz="1500" spc="495">
                <a:latin typeface="Arial"/>
                <a:cs typeface="Arial"/>
              </a:rPr>
              <a:t> </a:t>
            </a:r>
            <a:r>
              <a:rPr dirty="0" sz="1500" spc="90">
                <a:latin typeface="Arial"/>
                <a:cs typeface="Arial"/>
              </a:rPr>
              <a:t>et</a:t>
            </a:r>
            <a:r>
              <a:rPr dirty="0" sz="1500" spc="495">
                <a:latin typeface="Arial"/>
                <a:cs typeface="Arial"/>
              </a:rPr>
              <a:t> </a:t>
            </a:r>
            <a:r>
              <a:rPr dirty="0" sz="1500" spc="95">
                <a:latin typeface="Arial"/>
                <a:cs typeface="Arial"/>
              </a:rPr>
              <a:t>expérience</a:t>
            </a:r>
            <a:r>
              <a:rPr dirty="0" sz="1500" spc="495">
                <a:latin typeface="Arial"/>
                <a:cs typeface="Arial"/>
              </a:rPr>
              <a:t> </a:t>
            </a:r>
            <a:r>
              <a:rPr dirty="0" sz="1500" spc="140">
                <a:latin typeface="Arial"/>
                <a:cs typeface="Arial"/>
              </a:rPr>
              <a:t>pour</a:t>
            </a:r>
            <a:r>
              <a:rPr dirty="0" sz="1500" spc="40">
                <a:latin typeface="Arial"/>
                <a:cs typeface="Arial"/>
              </a:rPr>
              <a:t>  </a:t>
            </a:r>
            <a:r>
              <a:rPr dirty="0" sz="1500" spc="105">
                <a:latin typeface="Arial"/>
                <a:cs typeface="Arial"/>
              </a:rPr>
              <a:t>toutes </a:t>
            </a:r>
            <a:r>
              <a:rPr dirty="0" sz="1500" spc="50">
                <a:latin typeface="Arial"/>
                <a:cs typeface="Arial"/>
              </a:rPr>
              <a:t>les</a:t>
            </a:r>
            <a:r>
              <a:rPr dirty="0" sz="1500" spc="18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îles</a:t>
            </a:r>
            <a:r>
              <a:rPr dirty="0" sz="1500" spc="185">
                <a:latin typeface="Arial"/>
                <a:cs typeface="Arial"/>
              </a:rPr>
              <a:t> </a:t>
            </a:r>
            <a:r>
              <a:rPr dirty="0" sz="1500" spc="120">
                <a:latin typeface="Arial"/>
                <a:cs typeface="Arial"/>
              </a:rPr>
              <a:t>du</a:t>
            </a:r>
            <a:r>
              <a:rPr dirty="0" sz="1500" spc="190">
                <a:latin typeface="Arial"/>
                <a:cs typeface="Arial"/>
              </a:rPr>
              <a:t> </a:t>
            </a:r>
            <a:r>
              <a:rPr dirty="0" sz="1500" spc="75">
                <a:latin typeface="Arial"/>
                <a:cs typeface="Arial"/>
              </a:rPr>
              <a:t>Pacifique</a:t>
            </a:r>
            <a:endParaRPr sz="15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295"/>
              </a:spcBef>
            </a:pPr>
            <a:r>
              <a:rPr dirty="0" sz="1500" spc="95">
                <a:latin typeface="Arial"/>
                <a:cs typeface="Arial"/>
              </a:rPr>
              <a:t>Solutions</a:t>
            </a:r>
            <a:r>
              <a:rPr dirty="0" sz="1500" spc="365">
                <a:latin typeface="Arial"/>
                <a:cs typeface="Arial"/>
              </a:rPr>
              <a:t>  </a:t>
            </a:r>
            <a:r>
              <a:rPr dirty="0" sz="1500" spc="130">
                <a:latin typeface="Arial"/>
                <a:cs typeface="Arial"/>
              </a:rPr>
              <a:t>informatiques</a:t>
            </a:r>
            <a:r>
              <a:rPr dirty="0" sz="1500" spc="370">
                <a:latin typeface="Arial"/>
                <a:cs typeface="Arial"/>
              </a:rPr>
              <a:t>  </a:t>
            </a:r>
            <a:r>
              <a:rPr dirty="0" sz="1500" spc="95">
                <a:latin typeface="Arial"/>
                <a:cs typeface="Arial"/>
              </a:rPr>
              <a:t>personnalisées</a:t>
            </a:r>
            <a:r>
              <a:rPr dirty="0" sz="1500" spc="365">
                <a:latin typeface="Arial"/>
                <a:cs typeface="Arial"/>
              </a:rPr>
              <a:t>  </a:t>
            </a:r>
            <a:r>
              <a:rPr dirty="0" sz="1500" spc="120">
                <a:latin typeface="Arial"/>
                <a:cs typeface="Arial"/>
              </a:rPr>
              <a:t>pour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23401" y="8338883"/>
            <a:ext cx="66675" cy="66675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23401" y="8872283"/>
            <a:ext cx="66675" cy="66675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2710726" y="9002452"/>
            <a:ext cx="3333115" cy="826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  <a:tabLst>
                <a:tab pos="1270000" algn="l"/>
                <a:tab pos="1786255" algn="l"/>
                <a:tab pos="2743835" algn="l"/>
              </a:tabLst>
            </a:pPr>
            <a:r>
              <a:rPr dirty="0" sz="1500" spc="120">
                <a:latin typeface="Arial"/>
                <a:cs typeface="Arial"/>
              </a:rPr>
              <a:t>améliorer</a:t>
            </a:r>
            <a:r>
              <a:rPr dirty="0" sz="1500" spc="135">
                <a:latin typeface="Arial"/>
                <a:cs typeface="Arial"/>
              </a:rPr>
              <a:t> </a:t>
            </a:r>
            <a:r>
              <a:rPr dirty="0" sz="1500" spc="100">
                <a:latin typeface="Arial"/>
                <a:cs typeface="Arial"/>
              </a:rPr>
              <a:t>l'efficacité</a:t>
            </a:r>
            <a:r>
              <a:rPr dirty="0" sz="1500" spc="135">
                <a:latin typeface="Arial"/>
                <a:cs typeface="Arial"/>
              </a:rPr>
              <a:t> </a:t>
            </a:r>
            <a:r>
              <a:rPr dirty="0" sz="1500" spc="90">
                <a:latin typeface="Arial"/>
                <a:cs typeface="Arial"/>
              </a:rPr>
              <a:t>et</a:t>
            </a:r>
            <a:r>
              <a:rPr dirty="0" sz="1500" spc="135">
                <a:latin typeface="Arial"/>
                <a:cs typeface="Arial"/>
              </a:rPr>
              <a:t> </a:t>
            </a:r>
            <a:r>
              <a:rPr dirty="0" sz="1500" spc="90">
                <a:latin typeface="Arial"/>
                <a:cs typeface="Arial"/>
              </a:rPr>
              <a:t>l'efficacité </a:t>
            </a:r>
            <a:r>
              <a:rPr dirty="0" sz="1500" spc="110">
                <a:latin typeface="Arial"/>
                <a:cs typeface="Arial"/>
              </a:rPr>
              <a:t>Intégration</a:t>
            </a:r>
            <a:r>
              <a:rPr dirty="0" sz="1500">
                <a:latin typeface="Arial"/>
                <a:cs typeface="Arial"/>
              </a:rPr>
              <a:t>	</a:t>
            </a:r>
            <a:r>
              <a:rPr dirty="0" sz="1500" spc="40">
                <a:latin typeface="Arial"/>
                <a:cs typeface="Arial"/>
              </a:rPr>
              <a:t>des</a:t>
            </a:r>
            <a:r>
              <a:rPr dirty="0" sz="1500">
                <a:latin typeface="Arial"/>
                <a:cs typeface="Arial"/>
              </a:rPr>
              <a:t>	</a:t>
            </a:r>
            <a:r>
              <a:rPr dirty="0" sz="1500" spc="60">
                <a:latin typeface="Arial"/>
                <a:cs typeface="Arial"/>
              </a:rPr>
              <a:t>services</a:t>
            </a:r>
            <a:r>
              <a:rPr dirty="0" sz="1500">
                <a:latin typeface="Arial"/>
                <a:cs typeface="Arial"/>
              </a:rPr>
              <a:t>	</a:t>
            </a:r>
            <a:r>
              <a:rPr dirty="0" sz="1500" spc="120">
                <a:latin typeface="Arial"/>
                <a:cs typeface="Arial"/>
              </a:rPr>
              <a:t>pour </a:t>
            </a:r>
            <a:r>
              <a:rPr dirty="0" sz="1500" spc="100">
                <a:latin typeface="Arial"/>
                <a:cs typeface="Arial"/>
              </a:rPr>
              <a:t>logistiques</a:t>
            </a:r>
            <a:r>
              <a:rPr dirty="0" sz="1500" spc="150">
                <a:latin typeface="Arial"/>
                <a:cs typeface="Arial"/>
              </a:rPr>
              <a:t> </a:t>
            </a:r>
            <a:r>
              <a:rPr dirty="0" sz="1500" spc="65">
                <a:latin typeface="Arial"/>
                <a:cs typeface="Arial"/>
              </a:rPr>
              <a:t>efficaces.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23401" y="9405689"/>
            <a:ext cx="66675" cy="66675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6079843" y="9307264"/>
            <a:ext cx="142748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8955" algn="l"/>
              </a:tabLst>
            </a:pPr>
            <a:r>
              <a:rPr dirty="0" sz="1500" spc="40">
                <a:latin typeface="Arial"/>
                <a:cs typeface="Arial"/>
              </a:rPr>
              <a:t>des</a:t>
            </a:r>
            <a:r>
              <a:rPr dirty="0" sz="1500">
                <a:latin typeface="Arial"/>
                <a:cs typeface="Arial"/>
              </a:rPr>
              <a:t>	</a:t>
            </a:r>
            <a:r>
              <a:rPr dirty="0" sz="1500" spc="100">
                <a:latin typeface="Arial"/>
                <a:cs typeface="Arial"/>
              </a:rPr>
              <a:t>solutions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0" y="7875587"/>
              <a:ext cx="13687425" cy="2409825"/>
            </a:xfrm>
            <a:custGeom>
              <a:avLst/>
              <a:gdLst/>
              <a:ahLst/>
              <a:cxnLst/>
              <a:rect l="l" t="t" r="r" b="b"/>
              <a:pathLst>
                <a:path w="13687425" h="2409825">
                  <a:moveTo>
                    <a:pt x="13687425" y="0"/>
                  </a:moveTo>
                  <a:lnTo>
                    <a:pt x="0" y="0"/>
                  </a:lnTo>
                  <a:lnTo>
                    <a:pt x="0" y="2409825"/>
                  </a:lnTo>
                  <a:lnTo>
                    <a:pt x="13687425" y="2409825"/>
                  </a:lnTo>
                  <a:lnTo>
                    <a:pt x="13687425" y="0"/>
                  </a:lnTo>
                  <a:close/>
                </a:path>
              </a:pathLst>
            </a:custGeom>
            <a:solidFill>
              <a:srgbClr val="727272">
                <a:alpha val="4274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95812" y="8438276"/>
              <a:ext cx="1371599" cy="137159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3095" y="8438276"/>
              <a:ext cx="1371599" cy="137159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3050" y="8423455"/>
              <a:ext cx="1390649" cy="139064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50587" y="8423455"/>
              <a:ext cx="1390649" cy="139064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3683234" y="0"/>
              <a:ext cx="4605020" cy="10287000"/>
            </a:xfrm>
            <a:custGeom>
              <a:avLst/>
              <a:gdLst/>
              <a:ahLst/>
              <a:cxnLst/>
              <a:rect l="l" t="t" r="r" b="b"/>
              <a:pathLst>
                <a:path w="4605019" h="10287000">
                  <a:moveTo>
                    <a:pt x="0" y="0"/>
                  </a:moveTo>
                  <a:lnTo>
                    <a:pt x="0" y="10286999"/>
                  </a:lnTo>
                  <a:lnTo>
                    <a:pt x="4604764" y="10286999"/>
                  </a:lnTo>
                  <a:lnTo>
                    <a:pt x="4604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272">
                <a:alpha val="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3516382" y="1867115"/>
              <a:ext cx="370205" cy="4602480"/>
            </a:xfrm>
            <a:custGeom>
              <a:avLst/>
              <a:gdLst/>
              <a:ahLst/>
              <a:cxnLst/>
              <a:rect l="l" t="t" r="r" b="b"/>
              <a:pathLst>
                <a:path w="370205" h="4602480">
                  <a:moveTo>
                    <a:pt x="369671" y="4333468"/>
                  </a:moveTo>
                  <a:lnTo>
                    <a:pt x="111988" y="4070362"/>
                  </a:lnTo>
                  <a:lnTo>
                    <a:pt x="83769" y="4056189"/>
                  </a:lnTo>
                  <a:lnTo>
                    <a:pt x="52755" y="4061168"/>
                  </a:lnTo>
                  <a:lnTo>
                    <a:pt x="24904" y="4080294"/>
                  </a:lnTo>
                  <a:lnTo>
                    <a:pt x="6197" y="4108589"/>
                  </a:lnTo>
                  <a:lnTo>
                    <a:pt x="2578" y="4141051"/>
                  </a:lnTo>
                  <a:lnTo>
                    <a:pt x="20040" y="4172686"/>
                  </a:lnTo>
                  <a:lnTo>
                    <a:pt x="182981" y="4333468"/>
                  </a:lnTo>
                  <a:lnTo>
                    <a:pt x="14706" y="4491609"/>
                  </a:lnTo>
                  <a:lnTo>
                    <a:pt x="0" y="4524984"/>
                  </a:lnTo>
                  <a:lnTo>
                    <a:pt x="11239" y="4560951"/>
                  </a:lnTo>
                  <a:lnTo>
                    <a:pt x="39293" y="4589919"/>
                  </a:lnTo>
                  <a:lnTo>
                    <a:pt x="75069" y="4602340"/>
                  </a:lnTo>
                  <a:lnTo>
                    <a:pt x="109448" y="4588611"/>
                  </a:lnTo>
                  <a:lnTo>
                    <a:pt x="369671" y="4333468"/>
                  </a:lnTo>
                  <a:close/>
                </a:path>
                <a:path w="370205" h="4602480">
                  <a:moveTo>
                    <a:pt x="369671" y="2362530"/>
                  </a:moveTo>
                  <a:lnTo>
                    <a:pt x="111988" y="2099411"/>
                  </a:lnTo>
                  <a:lnTo>
                    <a:pt x="83769" y="2085238"/>
                  </a:lnTo>
                  <a:lnTo>
                    <a:pt x="52755" y="2090216"/>
                  </a:lnTo>
                  <a:lnTo>
                    <a:pt x="24904" y="2109343"/>
                  </a:lnTo>
                  <a:lnTo>
                    <a:pt x="6197" y="2137638"/>
                  </a:lnTo>
                  <a:lnTo>
                    <a:pt x="2578" y="2170099"/>
                  </a:lnTo>
                  <a:lnTo>
                    <a:pt x="20040" y="2201735"/>
                  </a:lnTo>
                  <a:lnTo>
                    <a:pt x="182981" y="2362530"/>
                  </a:lnTo>
                  <a:lnTo>
                    <a:pt x="14706" y="2520658"/>
                  </a:lnTo>
                  <a:lnTo>
                    <a:pt x="0" y="2554046"/>
                  </a:lnTo>
                  <a:lnTo>
                    <a:pt x="11239" y="2590012"/>
                  </a:lnTo>
                  <a:lnTo>
                    <a:pt x="39293" y="2618981"/>
                  </a:lnTo>
                  <a:lnTo>
                    <a:pt x="75069" y="2631389"/>
                  </a:lnTo>
                  <a:lnTo>
                    <a:pt x="109448" y="2617660"/>
                  </a:lnTo>
                  <a:lnTo>
                    <a:pt x="369671" y="2362530"/>
                  </a:lnTo>
                  <a:close/>
                </a:path>
                <a:path w="370205" h="4602480">
                  <a:moveTo>
                    <a:pt x="369671" y="277279"/>
                  </a:moveTo>
                  <a:lnTo>
                    <a:pt x="111988" y="14173"/>
                  </a:lnTo>
                  <a:lnTo>
                    <a:pt x="83769" y="0"/>
                  </a:lnTo>
                  <a:lnTo>
                    <a:pt x="52755" y="4978"/>
                  </a:lnTo>
                  <a:lnTo>
                    <a:pt x="24904" y="24104"/>
                  </a:lnTo>
                  <a:lnTo>
                    <a:pt x="6197" y="52400"/>
                  </a:lnTo>
                  <a:lnTo>
                    <a:pt x="2578" y="84861"/>
                  </a:lnTo>
                  <a:lnTo>
                    <a:pt x="20040" y="116497"/>
                  </a:lnTo>
                  <a:lnTo>
                    <a:pt x="182981" y="277279"/>
                  </a:lnTo>
                  <a:lnTo>
                    <a:pt x="14706" y="435419"/>
                  </a:lnTo>
                  <a:lnTo>
                    <a:pt x="0" y="468795"/>
                  </a:lnTo>
                  <a:lnTo>
                    <a:pt x="11239" y="504761"/>
                  </a:lnTo>
                  <a:lnTo>
                    <a:pt x="39293" y="533730"/>
                  </a:lnTo>
                  <a:lnTo>
                    <a:pt x="75069" y="546150"/>
                  </a:lnTo>
                  <a:lnTo>
                    <a:pt x="109448" y="532422"/>
                  </a:lnTo>
                  <a:lnTo>
                    <a:pt x="369671" y="277279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200660">
              <a:lnSpc>
                <a:spcPct val="114599"/>
              </a:lnSpc>
              <a:spcBef>
                <a:spcPts val="100"/>
              </a:spcBef>
            </a:pPr>
            <a:r>
              <a:rPr dirty="0" spc="-50"/>
              <a:t>World</a:t>
            </a:r>
            <a:r>
              <a:rPr dirty="0" spc="-75"/>
              <a:t> </a:t>
            </a:r>
            <a:r>
              <a:rPr dirty="0" spc="-125"/>
              <a:t>Cargo</a:t>
            </a:r>
            <a:r>
              <a:rPr dirty="0" spc="-75"/>
              <a:t> </a:t>
            </a:r>
            <a:r>
              <a:rPr dirty="0" spc="-135"/>
              <a:t>Pacific</a:t>
            </a:r>
            <a:r>
              <a:rPr dirty="0" spc="-75"/>
              <a:t> </a:t>
            </a:r>
            <a:r>
              <a:rPr dirty="0" spc="-125"/>
              <a:t>est</a:t>
            </a:r>
            <a:r>
              <a:rPr dirty="0" spc="-70"/>
              <a:t> </a:t>
            </a:r>
            <a:r>
              <a:rPr dirty="0" spc="-45"/>
              <a:t>unique</a:t>
            </a:r>
            <a:r>
              <a:rPr dirty="0" spc="-75"/>
              <a:t> </a:t>
            </a:r>
            <a:r>
              <a:rPr dirty="0" spc="-105"/>
              <a:t>dans</a:t>
            </a:r>
            <a:r>
              <a:rPr dirty="0" spc="-75"/>
              <a:t> </a:t>
            </a:r>
            <a:r>
              <a:rPr dirty="0" spc="-105"/>
              <a:t>son</a:t>
            </a:r>
            <a:r>
              <a:rPr dirty="0" spc="-75"/>
              <a:t> </a:t>
            </a:r>
            <a:r>
              <a:rPr dirty="0" spc="-95"/>
              <a:t>approche</a:t>
            </a:r>
            <a:r>
              <a:rPr dirty="0" spc="-70"/>
              <a:t> </a:t>
            </a:r>
            <a:r>
              <a:rPr dirty="0" spc="-140"/>
              <a:t>des</a:t>
            </a:r>
            <a:r>
              <a:rPr dirty="0" spc="-75"/>
              <a:t> </a:t>
            </a:r>
            <a:r>
              <a:rPr dirty="0" spc="-70"/>
              <a:t>opérations</a:t>
            </a:r>
            <a:r>
              <a:rPr dirty="0" spc="-75"/>
              <a:t> </a:t>
            </a:r>
            <a:r>
              <a:rPr dirty="0" spc="-85"/>
              <a:t>et</a:t>
            </a:r>
            <a:r>
              <a:rPr dirty="0" spc="-75"/>
              <a:t> </a:t>
            </a:r>
            <a:r>
              <a:rPr dirty="0" spc="-110"/>
              <a:t>de</a:t>
            </a:r>
            <a:r>
              <a:rPr dirty="0" spc="-70"/>
              <a:t> </a:t>
            </a:r>
            <a:r>
              <a:rPr dirty="0" spc="-85"/>
              <a:t>la</a:t>
            </a:r>
            <a:r>
              <a:rPr dirty="0" spc="-75"/>
              <a:t> </a:t>
            </a:r>
            <a:r>
              <a:rPr dirty="0" spc="-65"/>
              <a:t>couverture</a:t>
            </a:r>
            <a:r>
              <a:rPr dirty="0" spc="-75"/>
              <a:t> </a:t>
            </a:r>
            <a:r>
              <a:rPr dirty="0" spc="-65"/>
              <a:t>mondiale.</a:t>
            </a:r>
            <a:r>
              <a:rPr dirty="0" spc="-75"/>
              <a:t> </a:t>
            </a:r>
            <a:r>
              <a:rPr dirty="0" spc="-25"/>
              <a:t>WCP </a:t>
            </a:r>
            <a:r>
              <a:rPr dirty="0" spc="-160"/>
              <a:t>GLOBAL</a:t>
            </a:r>
            <a:r>
              <a:rPr dirty="0" spc="-80"/>
              <a:t> </a:t>
            </a:r>
            <a:r>
              <a:rPr dirty="0" spc="-125"/>
              <a:t>est</a:t>
            </a:r>
            <a:r>
              <a:rPr dirty="0" spc="-80"/>
              <a:t> </a:t>
            </a:r>
            <a:r>
              <a:rPr dirty="0" spc="-60"/>
              <a:t>votre</a:t>
            </a:r>
            <a:r>
              <a:rPr dirty="0" spc="-75"/>
              <a:t> </a:t>
            </a:r>
            <a:r>
              <a:rPr dirty="0" spc="-55"/>
              <a:t>"partenaire</a:t>
            </a:r>
            <a:r>
              <a:rPr dirty="0" spc="-80"/>
              <a:t> </a:t>
            </a:r>
            <a:r>
              <a:rPr dirty="0" spc="-110"/>
              <a:t>de</a:t>
            </a:r>
            <a:r>
              <a:rPr dirty="0" spc="-80"/>
              <a:t> </a:t>
            </a:r>
            <a:r>
              <a:rPr dirty="0" spc="-75"/>
              <a:t>solutions </a:t>
            </a:r>
            <a:r>
              <a:rPr dirty="0" spc="-110"/>
              <a:t>de</a:t>
            </a:r>
            <a:r>
              <a:rPr dirty="0" spc="-80"/>
              <a:t> </a:t>
            </a:r>
            <a:r>
              <a:rPr dirty="0" spc="-20"/>
              <a:t>hub</a:t>
            </a:r>
            <a:r>
              <a:rPr dirty="0" spc="-80"/>
              <a:t> </a:t>
            </a:r>
            <a:r>
              <a:rPr dirty="0" spc="-110"/>
              <a:t>de</a:t>
            </a:r>
            <a:r>
              <a:rPr dirty="0" spc="-80"/>
              <a:t> </a:t>
            </a:r>
            <a:r>
              <a:rPr dirty="0" spc="-70"/>
              <a:t>consolidation/groupage</a:t>
            </a:r>
            <a:r>
              <a:rPr dirty="0" spc="-75"/>
              <a:t> </a:t>
            </a:r>
            <a:r>
              <a:rPr dirty="0" spc="-55"/>
              <a:t>mondial".</a:t>
            </a:r>
            <a:r>
              <a:rPr dirty="0" spc="-80"/>
              <a:t> </a:t>
            </a:r>
            <a:r>
              <a:rPr dirty="0" spc="-135"/>
              <a:t>Spécialisé</a:t>
            </a:r>
            <a:r>
              <a:rPr dirty="0" spc="-80"/>
              <a:t> </a:t>
            </a:r>
            <a:r>
              <a:rPr dirty="0" spc="-20"/>
              <a:t>dans </a:t>
            </a:r>
            <a:r>
              <a:rPr dirty="0" spc="-100"/>
              <a:t>le</a:t>
            </a:r>
            <a:r>
              <a:rPr dirty="0" spc="-80"/>
              <a:t> </a:t>
            </a:r>
            <a:r>
              <a:rPr dirty="0" spc="-114"/>
              <a:t>service</a:t>
            </a:r>
            <a:r>
              <a:rPr dirty="0" spc="-75"/>
              <a:t> </a:t>
            </a:r>
            <a:r>
              <a:rPr dirty="0" spc="-110"/>
              <a:t>de</a:t>
            </a:r>
            <a:r>
              <a:rPr dirty="0" spc="-75"/>
              <a:t> </a:t>
            </a:r>
            <a:r>
              <a:rPr dirty="0" spc="-70"/>
              <a:t>consolidation/groupage</a:t>
            </a:r>
            <a:r>
              <a:rPr dirty="0" spc="-75"/>
              <a:t> </a:t>
            </a:r>
            <a:r>
              <a:rPr dirty="0" spc="-215"/>
              <a:t>LCL</a:t>
            </a:r>
            <a:r>
              <a:rPr dirty="0" spc="-80"/>
              <a:t> </a:t>
            </a:r>
            <a:r>
              <a:rPr dirty="0" spc="-165"/>
              <a:t>(Less</a:t>
            </a:r>
            <a:r>
              <a:rPr dirty="0" spc="-75"/>
              <a:t> </a:t>
            </a:r>
            <a:r>
              <a:rPr dirty="0" spc="-40"/>
              <a:t>than</a:t>
            </a:r>
            <a:r>
              <a:rPr dirty="0" spc="-75"/>
              <a:t> </a:t>
            </a:r>
            <a:r>
              <a:rPr dirty="0" spc="-70"/>
              <a:t>Container</a:t>
            </a:r>
            <a:r>
              <a:rPr dirty="0" spc="-75"/>
              <a:t> </a:t>
            </a:r>
            <a:r>
              <a:rPr dirty="0" spc="-110"/>
              <a:t>Load)</a:t>
            </a:r>
            <a:r>
              <a:rPr dirty="0" spc="-80"/>
              <a:t> </a:t>
            </a:r>
            <a:r>
              <a:rPr dirty="0" spc="-30"/>
              <a:t>pour</a:t>
            </a:r>
            <a:r>
              <a:rPr dirty="0" spc="-75"/>
              <a:t> </a:t>
            </a:r>
            <a:r>
              <a:rPr dirty="0" spc="-135"/>
              <a:t>les</a:t>
            </a:r>
            <a:r>
              <a:rPr dirty="0" spc="-75"/>
              <a:t> </a:t>
            </a:r>
            <a:r>
              <a:rPr dirty="0" spc="-55"/>
              <a:t>importations</a:t>
            </a:r>
            <a:r>
              <a:rPr dirty="0" spc="-75"/>
              <a:t> </a:t>
            </a:r>
            <a:r>
              <a:rPr dirty="0" spc="-85"/>
              <a:t>et</a:t>
            </a:r>
            <a:r>
              <a:rPr dirty="0" spc="-75"/>
              <a:t> </a:t>
            </a:r>
            <a:r>
              <a:rPr dirty="0" spc="-25"/>
              <a:t>les </a:t>
            </a:r>
            <a:r>
              <a:rPr dirty="0" spc="-75"/>
              <a:t>exportations</a:t>
            </a:r>
            <a:r>
              <a:rPr dirty="0" spc="-70"/>
              <a:t> </a:t>
            </a:r>
            <a:r>
              <a:rPr dirty="0" spc="-100"/>
              <a:t>vers</a:t>
            </a:r>
            <a:r>
              <a:rPr dirty="0" spc="-70"/>
              <a:t> </a:t>
            </a:r>
            <a:r>
              <a:rPr dirty="0" spc="-85"/>
              <a:t>et</a:t>
            </a:r>
            <a:r>
              <a:rPr dirty="0" spc="-70"/>
              <a:t> </a:t>
            </a:r>
            <a:r>
              <a:rPr dirty="0" spc="-85"/>
              <a:t>depuis</a:t>
            </a:r>
            <a:r>
              <a:rPr dirty="0" spc="-70"/>
              <a:t> </a:t>
            </a:r>
            <a:r>
              <a:rPr dirty="0" spc="-85"/>
              <a:t>la</a:t>
            </a:r>
            <a:r>
              <a:rPr dirty="0" spc="-70"/>
              <a:t> </a:t>
            </a:r>
            <a:r>
              <a:rPr dirty="0" spc="-65"/>
              <a:t>Nouvelle-</a:t>
            </a:r>
            <a:r>
              <a:rPr dirty="0" spc="-105"/>
              <a:t>Zélande</a:t>
            </a:r>
            <a:r>
              <a:rPr dirty="0" spc="-65"/>
              <a:t> </a:t>
            </a:r>
            <a:r>
              <a:rPr dirty="0" spc="-105"/>
              <a:t>dans</a:t>
            </a:r>
            <a:r>
              <a:rPr dirty="0" spc="-70"/>
              <a:t> </a:t>
            </a:r>
            <a:r>
              <a:rPr dirty="0" spc="-100"/>
              <a:t>le</a:t>
            </a:r>
            <a:r>
              <a:rPr dirty="0" spc="-70"/>
              <a:t> monde </a:t>
            </a:r>
            <a:r>
              <a:rPr dirty="0" spc="-10"/>
              <a:t>entier.</a:t>
            </a:r>
          </a:p>
          <a:p>
            <a:pPr marL="12700" marR="1233170">
              <a:lnSpc>
                <a:spcPct val="114599"/>
              </a:lnSpc>
            </a:pPr>
            <a:r>
              <a:rPr dirty="0" spc="-90">
                <a:latin typeface="Arial"/>
                <a:cs typeface="Arial"/>
              </a:rPr>
              <a:t>WCP</a:t>
            </a:r>
            <a:r>
              <a:rPr dirty="0" spc="10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dirty="0" spc="105">
                <a:latin typeface="Arial"/>
                <a:cs typeface="Arial"/>
              </a:rPr>
              <a:t> </a:t>
            </a:r>
            <a:r>
              <a:rPr dirty="0" spc="70">
                <a:latin typeface="Arial"/>
                <a:cs typeface="Arial"/>
              </a:rPr>
              <a:t>constitué</a:t>
            </a:r>
            <a:r>
              <a:rPr dirty="0" spc="110">
                <a:latin typeface="Arial"/>
                <a:cs typeface="Arial"/>
              </a:rPr>
              <a:t> </a:t>
            </a:r>
            <a:r>
              <a:rPr dirty="0" spc="105">
                <a:latin typeface="Arial"/>
                <a:cs typeface="Arial"/>
              </a:rPr>
              <a:t>un </a:t>
            </a:r>
            <a:r>
              <a:rPr dirty="0">
                <a:latin typeface="Arial"/>
                <a:cs typeface="Arial"/>
              </a:rPr>
              <a:t>réseau</a:t>
            </a:r>
            <a:r>
              <a:rPr dirty="0" spc="105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de</a:t>
            </a:r>
            <a:r>
              <a:rPr dirty="0" spc="110">
                <a:latin typeface="Arial"/>
                <a:cs typeface="Arial"/>
              </a:rPr>
              <a:t> </a:t>
            </a:r>
            <a:r>
              <a:rPr dirty="0" spc="65">
                <a:latin typeface="Arial"/>
                <a:cs typeface="Arial"/>
              </a:rPr>
              <a:t>partenaires</a:t>
            </a:r>
            <a:r>
              <a:rPr dirty="0" spc="105">
                <a:latin typeface="Arial"/>
                <a:cs typeface="Arial"/>
              </a:rPr>
              <a:t> </a:t>
            </a:r>
            <a:r>
              <a:rPr dirty="0" spc="65">
                <a:latin typeface="Arial"/>
                <a:cs typeface="Arial"/>
              </a:rPr>
              <a:t>compétents,</a:t>
            </a:r>
            <a:r>
              <a:rPr dirty="0" spc="105">
                <a:latin typeface="Arial"/>
                <a:cs typeface="Arial"/>
              </a:rPr>
              <a:t> </a:t>
            </a:r>
            <a:r>
              <a:rPr dirty="0" spc="60">
                <a:latin typeface="Arial"/>
                <a:cs typeface="Arial"/>
              </a:rPr>
              <a:t>expérimentés,</a:t>
            </a:r>
            <a:r>
              <a:rPr dirty="0" spc="11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responsables,</a:t>
            </a:r>
            <a:r>
              <a:rPr dirty="0" spc="10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fiables,</a:t>
            </a:r>
            <a:r>
              <a:rPr dirty="0" spc="10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agiles</a:t>
            </a:r>
            <a:r>
              <a:rPr dirty="0" spc="110">
                <a:latin typeface="Arial"/>
                <a:cs typeface="Arial"/>
              </a:rPr>
              <a:t> </a:t>
            </a:r>
            <a:r>
              <a:rPr dirty="0" spc="50">
                <a:latin typeface="Arial"/>
                <a:cs typeface="Arial"/>
              </a:rPr>
              <a:t>et </a:t>
            </a:r>
            <a:r>
              <a:rPr dirty="0" spc="80">
                <a:latin typeface="Arial"/>
                <a:cs typeface="Arial"/>
              </a:rPr>
              <a:t>compétitifs</a:t>
            </a:r>
            <a:r>
              <a:rPr dirty="0" spc="15">
                <a:latin typeface="Arial"/>
                <a:cs typeface="Arial"/>
              </a:rPr>
              <a:t> </a:t>
            </a:r>
            <a:r>
              <a:rPr dirty="0" spc="90">
                <a:latin typeface="Arial"/>
                <a:cs typeface="Arial"/>
              </a:rPr>
              <a:t>qui</a:t>
            </a:r>
            <a:r>
              <a:rPr dirty="0" spc="20">
                <a:latin typeface="Arial"/>
                <a:cs typeface="Arial"/>
              </a:rPr>
              <a:t> </a:t>
            </a:r>
            <a:r>
              <a:rPr dirty="0" spc="75">
                <a:latin typeface="Arial"/>
                <a:cs typeface="Arial"/>
              </a:rPr>
              <a:t>sont</a:t>
            </a:r>
            <a:r>
              <a:rPr dirty="0" spc="15">
                <a:latin typeface="Arial"/>
                <a:cs typeface="Arial"/>
              </a:rPr>
              <a:t> </a:t>
            </a:r>
            <a:r>
              <a:rPr dirty="0" spc="60">
                <a:latin typeface="Arial"/>
                <a:cs typeface="Arial"/>
              </a:rPr>
              <a:t>l'extension</a:t>
            </a:r>
            <a:r>
              <a:rPr dirty="0" spc="20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de</a:t>
            </a:r>
            <a:r>
              <a:rPr dirty="0" spc="15">
                <a:latin typeface="Arial"/>
                <a:cs typeface="Arial"/>
              </a:rPr>
              <a:t> </a:t>
            </a:r>
            <a:r>
              <a:rPr dirty="0" spc="-20">
                <a:latin typeface="Arial"/>
                <a:cs typeface="Arial"/>
              </a:rPr>
              <a:t>WCP.</a:t>
            </a:r>
          </a:p>
          <a:p>
            <a:pPr marL="12700" marR="215265">
              <a:lnSpc>
                <a:spcPct val="114599"/>
              </a:lnSpc>
            </a:pPr>
            <a:r>
              <a:rPr dirty="0">
                <a:latin typeface="Arial"/>
                <a:cs typeface="Arial"/>
              </a:rPr>
              <a:t>Nos</a:t>
            </a:r>
            <a:r>
              <a:rPr dirty="0" spc="55">
                <a:latin typeface="Arial"/>
                <a:cs typeface="Arial"/>
              </a:rPr>
              <a:t> </a:t>
            </a:r>
            <a:r>
              <a:rPr dirty="0" spc="65">
                <a:latin typeface="Arial"/>
                <a:cs typeface="Arial"/>
              </a:rPr>
              <a:t>partenaires</a:t>
            </a:r>
            <a:r>
              <a:rPr dirty="0" spc="60">
                <a:latin typeface="Arial"/>
                <a:cs typeface="Arial"/>
              </a:rPr>
              <a:t> </a:t>
            </a:r>
            <a:r>
              <a:rPr dirty="0" spc="90">
                <a:latin typeface="Arial"/>
                <a:cs typeface="Arial"/>
              </a:rPr>
              <a:t>mondiaux</a:t>
            </a:r>
            <a:r>
              <a:rPr dirty="0" spc="60">
                <a:latin typeface="Arial"/>
                <a:cs typeface="Arial"/>
              </a:rPr>
              <a:t> </a:t>
            </a:r>
            <a:r>
              <a:rPr dirty="0" spc="75">
                <a:latin typeface="Arial"/>
                <a:cs typeface="Arial"/>
              </a:rPr>
              <a:t>sont</a:t>
            </a:r>
            <a:r>
              <a:rPr dirty="0" spc="6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spécialisés</a:t>
            </a:r>
            <a:r>
              <a:rPr dirty="0" spc="55">
                <a:latin typeface="Arial"/>
                <a:cs typeface="Arial"/>
              </a:rPr>
              <a:t> </a:t>
            </a:r>
            <a:r>
              <a:rPr dirty="0" spc="50">
                <a:latin typeface="Arial"/>
                <a:cs typeface="Arial"/>
              </a:rPr>
              <a:t>dans</a:t>
            </a:r>
            <a:r>
              <a:rPr dirty="0" spc="60">
                <a:latin typeface="Arial"/>
                <a:cs typeface="Arial"/>
              </a:rPr>
              <a:t> </a:t>
            </a:r>
            <a:r>
              <a:rPr dirty="0" spc="80">
                <a:latin typeface="Arial"/>
                <a:cs typeface="Arial"/>
              </a:rPr>
              <a:t>différents</a:t>
            </a:r>
            <a:r>
              <a:rPr dirty="0" spc="60">
                <a:latin typeface="Arial"/>
                <a:cs typeface="Arial"/>
              </a:rPr>
              <a:t> </a:t>
            </a:r>
            <a:r>
              <a:rPr dirty="0" spc="65">
                <a:latin typeface="Arial"/>
                <a:cs typeface="Arial"/>
              </a:rPr>
              <a:t>domaines</a:t>
            </a:r>
            <a:r>
              <a:rPr dirty="0" spc="60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de </a:t>
            </a:r>
            <a:r>
              <a:rPr dirty="0">
                <a:latin typeface="Arial"/>
                <a:cs typeface="Arial"/>
              </a:rPr>
              <a:t>la</a:t>
            </a:r>
            <a:r>
              <a:rPr dirty="0" spc="6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chaîne</a:t>
            </a:r>
            <a:r>
              <a:rPr dirty="0" spc="60">
                <a:latin typeface="Arial"/>
                <a:cs typeface="Arial"/>
              </a:rPr>
              <a:t> </a:t>
            </a:r>
            <a:r>
              <a:rPr dirty="0" spc="75">
                <a:latin typeface="Arial"/>
                <a:cs typeface="Arial"/>
              </a:rPr>
              <a:t>d'approvisionnement,</a:t>
            </a:r>
            <a:r>
              <a:rPr dirty="0" spc="60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de </a:t>
            </a:r>
            <a:r>
              <a:rPr dirty="0" spc="-25">
                <a:latin typeface="Arial"/>
                <a:cs typeface="Arial"/>
              </a:rPr>
              <a:t>la </a:t>
            </a:r>
            <a:r>
              <a:rPr dirty="0" spc="60">
                <a:latin typeface="Arial"/>
                <a:cs typeface="Arial"/>
              </a:rPr>
              <a:t>logistique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 spc="75">
                <a:latin typeface="Arial"/>
                <a:cs typeface="Arial"/>
              </a:rPr>
              <a:t>et</a:t>
            </a:r>
            <a:r>
              <a:rPr dirty="0" spc="50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de</a:t>
            </a:r>
            <a:r>
              <a:rPr dirty="0" spc="50">
                <a:latin typeface="Arial"/>
                <a:cs typeface="Arial"/>
              </a:rPr>
              <a:t> </a:t>
            </a:r>
            <a:r>
              <a:rPr dirty="0" spc="75">
                <a:latin typeface="Arial"/>
                <a:cs typeface="Arial"/>
              </a:rPr>
              <a:t>l'expédition</a:t>
            </a:r>
            <a:r>
              <a:rPr dirty="0" spc="50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de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 spc="80">
                <a:latin typeface="Arial"/>
                <a:cs typeface="Arial"/>
              </a:rPr>
              <a:t>fret.</a:t>
            </a:r>
            <a:r>
              <a:rPr dirty="0" spc="5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Chacun</a:t>
            </a:r>
            <a:r>
              <a:rPr dirty="0" spc="50">
                <a:latin typeface="Arial"/>
                <a:cs typeface="Arial"/>
              </a:rPr>
              <a:t> </a:t>
            </a:r>
            <a:r>
              <a:rPr dirty="0" spc="65">
                <a:latin typeface="Arial"/>
                <a:cs typeface="Arial"/>
              </a:rPr>
              <a:t>d'eux</a:t>
            </a:r>
            <a:r>
              <a:rPr dirty="0" spc="5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possède</a:t>
            </a:r>
            <a:r>
              <a:rPr dirty="0" spc="5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ses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 spc="80">
                <a:latin typeface="Arial"/>
                <a:cs typeface="Arial"/>
              </a:rPr>
              <a:t>propres</a:t>
            </a:r>
            <a:r>
              <a:rPr dirty="0" spc="50">
                <a:latin typeface="Arial"/>
                <a:cs typeface="Arial"/>
              </a:rPr>
              <a:t> forces </a:t>
            </a:r>
            <a:r>
              <a:rPr dirty="0" spc="110">
                <a:latin typeface="Arial"/>
                <a:cs typeface="Arial"/>
              </a:rPr>
              <a:t>pour</a:t>
            </a:r>
            <a:r>
              <a:rPr dirty="0" spc="50">
                <a:latin typeface="Arial"/>
                <a:cs typeface="Arial"/>
              </a:rPr>
              <a:t> </a:t>
            </a:r>
            <a:r>
              <a:rPr dirty="0" spc="95">
                <a:latin typeface="Arial"/>
                <a:cs typeface="Arial"/>
              </a:rPr>
              <a:t>obtenir</a:t>
            </a:r>
            <a:r>
              <a:rPr dirty="0" spc="50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de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l'espace</a:t>
            </a:r>
            <a:r>
              <a:rPr dirty="0" spc="50">
                <a:latin typeface="Arial"/>
                <a:cs typeface="Arial"/>
              </a:rPr>
              <a:t> auprès </a:t>
            </a:r>
            <a:r>
              <a:rPr dirty="0">
                <a:latin typeface="Arial"/>
                <a:cs typeface="Arial"/>
              </a:rPr>
              <a:t>des</a:t>
            </a:r>
            <a:r>
              <a:rPr dirty="0" spc="75">
                <a:latin typeface="Arial"/>
                <a:cs typeface="Arial"/>
              </a:rPr>
              <a:t> </a:t>
            </a:r>
            <a:r>
              <a:rPr dirty="0" spc="85">
                <a:latin typeface="Arial"/>
                <a:cs typeface="Arial"/>
              </a:rPr>
              <a:t>transporteurs</a:t>
            </a:r>
            <a:r>
              <a:rPr dirty="0" spc="75">
                <a:latin typeface="Arial"/>
                <a:cs typeface="Arial"/>
              </a:rPr>
              <a:t> </a:t>
            </a:r>
            <a:r>
              <a:rPr dirty="0" spc="85">
                <a:latin typeface="Arial"/>
                <a:cs typeface="Arial"/>
              </a:rPr>
              <a:t>maritimes</a:t>
            </a:r>
            <a:r>
              <a:rPr dirty="0" spc="80">
                <a:latin typeface="Arial"/>
                <a:cs typeface="Arial"/>
              </a:rPr>
              <a:t> </a:t>
            </a:r>
            <a:r>
              <a:rPr dirty="0" spc="75">
                <a:latin typeface="Arial"/>
                <a:cs typeface="Arial"/>
              </a:rPr>
              <a:t>et </a:t>
            </a:r>
            <a:r>
              <a:rPr dirty="0">
                <a:latin typeface="Arial"/>
                <a:cs typeface="Arial"/>
              </a:rPr>
              <a:t>aériens,</a:t>
            </a:r>
            <a:r>
              <a:rPr dirty="0" spc="80">
                <a:latin typeface="Arial"/>
                <a:cs typeface="Arial"/>
              </a:rPr>
              <a:t> </a:t>
            </a:r>
            <a:r>
              <a:rPr dirty="0" spc="65">
                <a:latin typeface="Arial"/>
                <a:cs typeface="Arial"/>
              </a:rPr>
              <a:t>développer</a:t>
            </a:r>
            <a:r>
              <a:rPr dirty="0" spc="7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des</a:t>
            </a:r>
            <a:r>
              <a:rPr dirty="0" spc="80">
                <a:latin typeface="Arial"/>
                <a:cs typeface="Arial"/>
              </a:rPr>
              <a:t> entrepôts</a:t>
            </a:r>
            <a:r>
              <a:rPr dirty="0" spc="75">
                <a:latin typeface="Arial"/>
                <a:cs typeface="Arial"/>
              </a:rPr>
              <a:t> et</a:t>
            </a:r>
            <a:r>
              <a:rPr dirty="0" spc="8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des</a:t>
            </a:r>
            <a:r>
              <a:rPr dirty="0" spc="7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réseaux</a:t>
            </a:r>
            <a:r>
              <a:rPr dirty="0" spc="75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de</a:t>
            </a:r>
            <a:r>
              <a:rPr dirty="0" spc="80">
                <a:latin typeface="Arial"/>
                <a:cs typeface="Arial"/>
              </a:rPr>
              <a:t> </a:t>
            </a:r>
            <a:r>
              <a:rPr dirty="0" spc="95">
                <a:latin typeface="Arial"/>
                <a:cs typeface="Arial"/>
              </a:rPr>
              <a:t>distribution</a:t>
            </a:r>
            <a:r>
              <a:rPr dirty="0" spc="75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locaux, </a:t>
            </a:r>
            <a:r>
              <a:rPr dirty="0" spc="60">
                <a:latin typeface="Arial"/>
                <a:cs typeface="Arial"/>
              </a:rPr>
              <a:t>sélectionner</a:t>
            </a:r>
            <a:r>
              <a:rPr dirty="0" spc="5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les</a:t>
            </a:r>
            <a:r>
              <a:rPr dirty="0" spc="60">
                <a:latin typeface="Arial"/>
                <a:cs typeface="Arial"/>
              </a:rPr>
              <a:t> </a:t>
            </a:r>
            <a:r>
              <a:rPr dirty="0" spc="70">
                <a:latin typeface="Arial"/>
                <a:cs typeface="Arial"/>
              </a:rPr>
              <a:t>bons</a:t>
            </a:r>
            <a:r>
              <a:rPr dirty="0" spc="60">
                <a:latin typeface="Arial"/>
                <a:cs typeface="Arial"/>
              </a:rPr>
              <a:t> </a:t>
            </a:r>
            <a:r>
              <a:rPr dirty="0" spc="85">
                <a:latin typeface="Arial"/>
                <a:cs typeface="Arial"/>
              </a:rPr>
              <a:t>transporteurs</a:t>
            </a:r>
            <a:r>
              <a:rPr dirty="0" spc="60">
                <a:latin typeface="Arial"/>
                <a:cs typeface="Arial"/>
              </a:rPr>
              <a:t> </a:t>
            </a:r>
            <a:r>
              <a:rPr dirty="0" spc="70">
                <a:latin typeface="Arial"/>
                <a:cs typeface="Arial"/>
              </a:rPr>
              <a:t>routiers,</a:t>
            </a:r>
            <a:r>
              <a:rPr dirty="0" spc="60">
                <a:latin typeface="Arial"/>
                <a:cs typeface="Arial"/>
              </a:rPr>
              <a:t> </a:t>
            </a:r>
            <a:r>
              <a:rPr dirty="0" spc="65">
                <a:latin typeface="Arial"/>
                <a:cs typeface="Arial"/>
              </a:rPr>
              <a:t>développer</a:t>
            </a:r>
            <a:r>
              <a:rPr dirty="0" spc="6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des</a:t>
            </a:r>
            <a:r>
              <a:rPr dirty="0" spc="6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systèmes</a:t>
            </a:r>
            <a:r>
              <a:rPr dirty="0" spc="60">
                <a:latin typeface="Arial"/>
                <a:cs typeface="Arial"/>
              </a:rPr>
              <a:t> </a:t>
            </a:r>
            <a:r>
              <a:rPr dirty="0" spc="85">
                <a:latin typeface="Arial"/>
                <a:cs typeface="Arial"/>
              </a:rPr>
              <a:t>informatiques</a:t>
            </a:r>
            <a:r>
              <a:rPr dirty="0" spc="60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de</a:t>
            </a:r>
            <a:r>
              <a:rPr dirty="0" spc="6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suivi</a:t>
            </a:r>
            <a:r>
              <a:rPr dirty="0" spc="60">
                <a:latin typeface="Arial"/>
                <a:cs typeface="Arial"/>
              </a:rPr>
              <a:t> </a:t>
            </a:r>
            <a:r>
              <a:rPr dirty="0" spc="75">
                <a:latin typeface="Arial"/>
                <a:cs typeface="Arial"/>
              </a:rPr>
              <a:t>et</a:t>
            </a:r>
            <a:r>
              <a:rPr dirty="0" spc="60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de</a:t>
            </a:r>
            <a:r>
              <a:rPr dirty="0" spc="60">
                <a:latin typeface="Arial"/>
                <a:cs typeface="Arial"/>
              </a:rPr>
              <a:t> </a:t>
            </a:r>
            <a:r>
              <a:rPr dirty="0" spc="45">
                <a:latin typeface="Arial"/>
                <a:cs typeface="Arial"/>
              </a:rPr>
              <a:t>traçabilité, </a:t>
            </a:r>
            <a:r>
              <a:rPr dirty="0" spc="75">
                <a:latin typeface="Arial"/>
                <a:cs typeface="Arial"/>
              </a:rPr>
              <a:t>et</a:t>
            </a:r>
            <a:r>
              <a:rPr dirty="0" spc="15">
                <a:latin typeface="Arial"/>
                <a:cs typeface="Arial"/>
              </a:rPr>
              <a:t> </a:t>
            </a:r>
            <a:r>
              <a:rPr dirty="0" spc="70">
                <a:latin typeface="Arial"/>
                <a:cs typeface="Arial"/>
              </a:rPr>
              <a:t>effectuer</a:t>
            </a:r>
            <a:r>
              <a:rPr dirty="0" spc="2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les</a:t>
            </a:r>
            <a:r>
              <a:rPr dirty="0" spc="20">
                <a:latin typeface="Arial"/>
                <a:cs typeface="Arial"/>
              </a:rPr>
              <a:t> </a:t>
            </a:r>
            <a:r>
              <a:rPr dirty="0" spc="60">
                <a:latin typeface="Arial"/>
                <a:cs typeface="Arial"/>
              </a:rPr>
              <a:t>dédouanements.</a:t>
            </a:r>
          </a:p>
          <a:p>
            <a:pPr algn="just" marL="12700" marR="5080">
              <a:lnSpc>
                <a:spcPct val="114599"/>
              </a:lnSpc>
            </a:pPr>
            <a:r>
              <a:rPr dirty="0" spc="90">
                <a:latin typeface="Arial"/>
                <a:cs typeface="Arial"/>
              </a:rPr>
              <a:t>Notre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 spc="85">
                <a:latin typeface="Arial"/>
                <a:cs typeface="Arial"/>
              </a:rPr>
              <a:t>portée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 spc="80">
                <a:latin typeface="Arial"/>
                <a:cs typeface="Arial"/>
              </a:rPr>
              <a:t>mondiale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 spc="100">
                <a:latin typeface="Arial"/>
                <a:cs typeface="Arial"/>
              </a:rPr>
              <a:t>permet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à</a:t>
            </a:r>
            <a:r>
              <a:rPr dirty="0" spc="30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nos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 spc="45">
                <a:latin typeface="Arial"/>
                <a:cs typeface="Arial"/>
              </a:rPr>
              <a:t>clients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 spc="70">
                <a:latin typeface="Arial"/>
                <a:cs typeface="Arial"/>
              </a:rPr>
              <a:t>d'avoir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 spc="70">
                <a:latin typeface="Arial"/>
                <a:cs typeface="Arial"/>
              </a:rPr>
              <a:t>l'esprit</a:t>
            </a:r>
            <a:r>
              <a:rPr dirty="0" spc="30">
                <a:latin typeface="Arial"/>
                <a:cs typeface="Arial"/>
              </a:rPr>
              <a:t> </a:t>
            </a:r>
            <a:r>
              <a:rPr dirty="0" spc="70">
                <a:latin typeface="Arial"/>
                <a:cs typeface="Arial"/>
              </a:rPr>
              <a:t>tranquille,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car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leurs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expéditions,</a:t>
            </a:r>
            <a:r>
              <a:rPr dirty="0" spc="30">
                <a:latin typeface="Arial"/>
                <a:cs typeface="Arial"/>
              </a:rPr>
              <a:t> </a:t>
            </a:r>
            <a:r>
              <a:rPr dirty="0" spc="80">
                <a:latin typeface="Arial"/>
                <a:cs typeface="Arial"/>
              </a:rPr>
              <a:t>qu'il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s'agisse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de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 spc="80">
                <a:latin typeface="Arial"/>
                <a:cs typeface="Arial"/>
              </a:rPr>
              <a:t>fret </a:t>
            </a:r>
            <a:r>
              <a:rPr dirty="0" spc="100">
                <a:latin typeface="Arial"/>
                <a:cs typeface="Arial"/>
              </a:rPr>
              <a:t>lourd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95">
                <a:latin typeface="Arial"/>
                <a:cs typeface="Arial"/>
              </a:rPr>
              <a:t>ou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de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60">
                <a:latin typeface="Arial"/>
                <a:cs typeface="Arial"/>
              </a:rPr>
              <a:t>projets,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de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100">
                <a:latin typeface="Arial"/>
                <a:cs typeface="Arial"/>
              </a:rPr>
              <a:t>fret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80">
                <a:latin typeface="Arial"/>
                <a:cs typeface="Arial"/>
              </a:rPr>
              <a:t>maritime,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de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100">
                <a:latin typeface="Arial"/>
                <a:cs typeface="Arial"/>
              </a:rPr>
              <a:t>fret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aérien,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de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95">
                <a:latin typeface="Arial"/>
                <a:cs typeface="Arial"/>
              </a:rPr>
              <a:t>transport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100">
                <a:latin typeface="Arial"/>
                <a:cs typeface="Arial"/>
              </a:rPr>
              <a:t>routier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95">
                <a:latin typeface="Arial"/>
                <a:cs typeface="Arial"/>
              </a:rPr>
              <a:t>ou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50">
                <a:latin typeface="Arial"/>
                <a:cs typeface="Arial"/>
              </a:rPr>
              <a:t>d'entreposage,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95">
                <a:latin typeface="Arial"/>
                <a:cs typeface="Arial"/>
              </a:rPr>
              <a:t>ou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75">
                <a:latin typeface="Arial"/>
                <a:cs typeface="Arial"/>
              </a:rPr>
              <a:t>une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60">
                <a:latin typeface="Arial"/>
                <a:cs typeface="Arial"/>
              </a:rPr>
              <a:t>combinaison </a:t>
            </a:r>
            <a:r>
              <a:rPr dirty="0" spc="55">
                <a:latin typeface="Arial"/>
                <a:cs typeface="Arial"/>
              </a:rPr>
              <a:t>de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ces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 spc="50">
                <a:latin typeface="Arial"/>
                <a:cs typeface="Arial"/>
              </a:rPr>
              <a:t>modes,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 spc="75">
                <a:latin typeface="Arial"/>
                <a:cs typeface="Arial"/>
              </a:rPr>
              <a:t>seront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prises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en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charge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de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à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 spc="-25">
                <a:latin typeface="Arial"/>
                <a:cs typeface="Arial"/>
              </a:rPr>
              <a:t>Z.</a:t>
            </a:r>
          </a:p>
          <a:p>
            <a:pPr marL="12700" marR="652145">
              <a:lnSpc>
                <a:spcPct val="114599"/>
              </a:lnSpc>
            </a:pPr>
            <a:r>
              <a:rPr dirty="0" spc="55">
                <a:latin typeface="Arial"/>
                <a:cs typeface="Arial"/>
              </a:rPr>
              <a:t>Nous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avons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65">
                <a:latin typeface="Arial"/>
                <a:cs typeface="Arial"/>
              </a:rPr>
              <a:t>établi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ces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75">
                <a:latin typeface="Arial"/>
                <a:cs typeface="Arial"/>
              </a:rPr>
              <a:t>partenariats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au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 spc="75">
                <a:latin typeface="Arial"/>
                <a:cs typeface="Arial"/>
              </a:rPr>
              <a:t>fil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des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années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de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65">
                <a:latin typeface="Arial"/>
                <a:cs typeface="Arial"/>
              </a:rPr>
              <a:t>collaboration,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en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les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90">
                <a:latin typeface="Arial"/>
                <a:cs typeface="Arial"/>
              </a:rPr>
              <a:t>rencontrant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en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personne,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30">
                <a:latin typeface="Arial"/>
                <a:cs typeface="Arial"/>
              </a:rPr>
              <a:t>en </a:t>
            </a:r>
            <a:r>
              <a:rPr dirty="0" spc="90">
                <a:latin typeface="Arial"/>
                <a:cs typeface="Arial"/>
              </a:rPr>
              <a:t>comprenant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les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50">
                <a:latin typeface="Arial"/>
                <a:cs typeface="Arial"/>
              </a:rPr>
              <a:t>forces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75">
                <a:latin typeface="Arial"/>
                <a:cs typeface="Arial"/>
              </a:rPr>
              <a:t>et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les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60">
                <a:latin typeface="Arial"/>
                <a:cs typeface="Arial"/>
              </a:rPr>
              <a:t>certifications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professionnelles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de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chacun,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75">
                <a:latin typeface="Arial"/>
                <a:cs typeface="Arial"/>
              </a:rPr>
              <a:t>et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en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70">
                <a:latin typeface="Arial"/>
                <a:cs typeface="Arial"/>
              </a:rPr>
              <a:t>développant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75">
                <a:latin typeface="Arial"/>
                <a:cs typeface="Arial"/>
              </a:rPr>
              <a:t>et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en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105">
                <a:latin typeface="Arial"/>
                <a:cs typeface="Arial"/>
              </a:rPr>
              <a:t>mettant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30">
                <a:latin typeface="Arial"/>
                <a:cs typeface="Arial"/>
              </a:rPr>
              <a:t>en </a:t>
            </a:r>
            <a:r>
              <a:rPr dirty="0" spc="55">
                <a:latin typeface="Arial"/>
                <a:cs typeface="Arial"/>
              </a:rPr>
              <a:t>œuvre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des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75">
                <a:latin typeface="Arial"/>
                <a:cs typeface="Arial"/>
              </a:rPr>
              <a:t>opérations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90">
                <a:latin typeface="Arial"/>
                <a:cs typeface="Arial"/>
              </a:rPr>
              <a:t>qui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95">
                <a:latin typeface="Arial"/>
                <a:cs typeface="Arial"/>
              </a:rPr>
              <a:t>répondent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aux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exigences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de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nos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clients.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14664537" y="711574"/>
            <a:ext cx="2979420" cy="69405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 indent="635">
              <a:lnSpc>
                <a:spcPts val="2630"/>
              </a:lnSpc>
              <a:spcBef>
                <a:spcPts val="195"/>
              </a:spcBef>
            </a:pPr>
            <a:r>
              <a:rPr dirty="0" sz="2200" spc="65">
                <a:latin typeface="Arial Black"/>
                <a:cs typeface="Arial Black"/>
              </a:rPr>
              <a:t>Offrir</a:t>
            </a:r>
            <a:r>
              <a:rPr dirty="0" sz="2200" spc="-35">
                <a:latin typeface="Arial Black"/>
                <a:cs typeface="Arial Black"/>
              </a:rPr>
              <a:t> </a:t>
            </a:r>
            <a:r>
              <a:rPr dirty="0" sz="2200" spc="-40">
                <a:latin typeface="Arial Black"/>
                <a:cs typeface="Arial Black"/>
              </a:rPr>
              <a:t>des </a:t>
            </a:r>
            <a:r>
              <a:rPr dirty="0" sz="2200" spc="-10">
                <a:latin typeface="Arial Black"/>
                <a:cs typeface="Arial Black"/>
              </a:rPr>
              <a:t>solutions </a:t>
            </a:r>
            <a:r>
              <a:rPr dirty="0" sz="2200" spc="-80">
                <a:latin typeface="Arial Black"/>
                <a:cs typeface="Arial Black"/>
              </a:rPr>
              <a:t>axées</a:t>
            </a:r>
            <a:r>
              <a:rPr dirty="0" sz="2200" spc="-45">
                <a:latin typeface="Arial Black"/>
                <a:cs typeface="Arial Black"/>
              </a:rPr>
              <a:t> </a:t>
            </a:r>
            <a:r>
              <a:rPr dirty="0" sz="2200">
                <a:latin typeface="Arial Black"/>
                <a:cs typeface="Arial Black"/>
              </a:rPr>
              <a:t>sur</a:t>
            </a:r>
            <a:r>
              <a:rPr dirty="0" sz="2200" spc="-45">
                <a:latin typeface="Arial Black"/>
                <a:cs typeface="Arial Black"/>
              </a:rPr>
              <a:t> </a:t>
            </a:r>
            <a:r>
              <a:rPr dirty="0" sz="2200">
                <a:latin typeface="Arial Black"/>
                <a:cs typeface="Arial Black"/>
              </a:rPr>
              <a:t>la</a:t>
            </a:r>
            <a:r>
              <a:rPr dirty="0" sz="2200" spc="-45">
                <a:latin typeface="Arial Black"/>
                <a:cs typeface="Arial Black"/>
              </a:rPr>
              <a:t> </a:t>
            </a:r>
            <a:r>
              <a:rPr dirty="0" sz="2200" spc="-10">
                <a:latin typeface="Arial Black"/>
                <a:cs typeface="Arial Black"/>
              </a:rPr>
              <a:t>valeur.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60"/>
              <a:t>WCP</a:t>
            </a:r>
            <a:r>
              <a:rPr dirty="0" spc="-530"/>
              <a:t> </a:t>
            </a:r>
            <a:r>
              <a:rPr dirty="0" spc="-670"/>
              <a:t>GLOBAL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14355746" y="1916893"/>
            <a:ext cx="3886835" cy="38658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ts val="1900"/>
              </a:lnSpc>
              <a:spcBef>
                <a:spcPts val="100"/>
              </a:spcBef>
            </a:pPr>
            <a:r>
              <a:rPr dirty="0" sz="1600" spc="-20">
                <a:latin typeface="Arial Black"/>
                <a:cs typeface="Arial Black"/>
              </a:rPr>
              <a:t>Stratégie</a:t>
            </a:r>
            <a:r>
              <a:rPr dirty="0" sz="1600" spc="-55">
                <a:latin typeface="Arial Black"/>
                <a:cs typeface="Arial Black"/>
              </a:rPr>
              <a:t> </a:t>
            </a:r>
            <a:r>
              <a:rPr dirty="0" sz="1600" spc="-10">
                <a:latin typeface="Arial Black"/>
                <a:cs typeface="Arial Black"/>
              </a:rPr>
              <a:t>technologique</a:t>
            </a:r>
            <a:endParaRPr sz="1600">
              <a:latin typeface="Arial Black"/>
              <a:cs typeface="Arial Black"/>
            </a:endParaRPr>
          </a:p>
          <a:p>
            <a:pPr marL="38100" marR="5080">
              <a:lnSpc>
                <a:spcPts val="1870"/>
              </a:lnSpc>
              <a:spcBef>
                <a:spcPts val="80"/>
              </a:spcBef>
            </a:pPr>
            <a:r>
              <a:rPr dirty="0" sz="1600">
                <a:latin typeface="Arial"/>
                <a:cs typeface="Arial"/>
              </a:rPr>
              <a:t>Chez</a:t>
            </a:r>
            <a:r>
              <a:rPr dirty="0" sz="1600" spc="165">
                <a:latin typeface="Arial"/>
                <a:cs typeface="Arial"/>
              </a:rPr>
              <a:t> </a:t>
            </a:r>
            <a:r>
              <a:rPr dirty="0" sz="1600" spc="114">
                <a:latin typeface="Arial"/>
                <a:cs typeface="Arial"/>
              </a:rPr>
              <a:t>World</a:t>
            </a:r>
            <a:r>
              <a:rPr dirty="0" sz="1600" spc="170">
                <a:latin typeface="Arial"/>
                <a:cs typeface="Arial"/>
              </a:rPr>
              <a:t> </a:t>
            </a:r>
            <a:r>
              <a:rPr dirty="0" sz="1600" spc="60">
                <a:latin typeface="Arial"/>
                <a:cs typeface="Arial"/>
              </a:rPr>
              <a:t>Cargo</a:t>
            </a:r>
            <a:r>
              <a:rPr dirty="0" sz="1600" spc="170">
                <a:latin typeface="Arial"/>
                <a:cs typeface="Arial"/>
              </a:rPr>
              <a:t> </a:t>
            </a:r>
            <a:r>
              <a:rPr dirty="0" sz="1600" spc="65">
                <a:latin typeface="Arial"/>
                <a:cs typeface="Arial"/>
              </a:rPr>
              <a:t>Pacific</a:t>
            </a:r>
            <a:r>
              <a:rPr dirty="0" sz="1600" spc="17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(WCP),</a:t>
            </a:r>
            <a:r>
              <a:rPr dirty="0" sz="1600" spc="500">
                <a:latin typeface="Arial"/>
                <a:cs typeface="Arial"/>
              </a:rPr>
              <a:t> </a:t>
            </a:r>
            <a:r>
              <a:rPr dirty="0" sz="1600" spc="105">
                <a:latin typeface="Arial"/>
                <a:cs typeface="Arial"/>
              </a:rPr>
              <a:t>nous</a:t>
            </a:r>
            <a:r>
              <a:rPr dirty="0" sz="1600" spc="135">
                <a:latin typeface="Arial"/>
                <a:cs typeface="Arial"/>
              </a:rPr>
              <a:t> </a:t>
            </a:r>
            <a:r>
              <a:rPr dirty="0" sz="1600" spc="95">
                <a:latin typeface="Arial"/>
                <a:cs typeface="Arial"/>
              </a:rPr>
              <a:t>investissons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 spc="90">
                <a:latin typeface="Arial"/>
                <a:cs typeface="Arial"/>
              </a:rPr>
              <a:t>dans</a:t>
            </a:r>
            <a:r>
              <a:rPr dirty="0" sz="1600" spc="135">
                <a:latin typeface="Arial"/>
                <a:cs typeface="Arial"/>
              </a:rPr>
              <a:t> </a:t>
            </a:r>
            <a:r>
              <a:rPr dirty="0" sz="1600" spc="105">
                <a:latin typeface="Arial"/>
                <a:cs typeface="Arial"/>
              </a:rPr>
              <a:t>une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 spc="95">
                <a:latin typeface="Arial"/>
                <a:cs typeface="Arial"/>
              </a:rPr>
              <a:t>stratégie </a:t>
            </a:r>
            <a:r>
              <a:rPr dirty="0" sz="1600" spc="114">
                <a:latin typeface="Arial"/>
                <a:cs typeface="Arial"/>
              </a:rPr>
              <a:t>technologique</a:t>
            </a:r>
            <a:r>
              <a:rPr dirty="0" sz="1600" spc="150">
                <a:latin typeface="Arial"/>
                <a:cs typeface="Arial"/>
              </a:rPr>
              <a:t> </a:t>
            </a:r>
            <a:r>
              <a:rPr dirty="0" sz="1600" spc="95">
                <a:latin typeface="Arial"/>
                <a:cs typeface="Arial"/>
              </a:rPr>
              <a:t>visant</a:t>
            </a:r>
            <a:r>
              <a:rPr dirty="0" sz="1600" spc="1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à</a:t>
            </a:r>
            <a:r>
              <a:rPr dirty="0" sz="1600" spc="155">
                <a:latin typeface="Arial"/>
                <a:cs typeface="Arial"/>
              </a:rPr>
              <a:t> </a:t>
            </a:r>
            <a:r>
              <a:rPr dirty="0" sz="1600" spc="140">
                <a:latin typeface="Arial"/>
                <a:cs typeface="Arial"/>
              </a:rPr>
              <a:t>maintenir</a:t>
            </a:r>
            <a:r>
              <a:rPr dirty="0" sz="1600" spc="150">
                <a:latin typeface="Arial"/>
                <a:cs typeface="Arial"/>
              </a:rPr>
              <a:t> </a:t>
            </a:r>
            <a:r>
              <a:rPr dirty="0" sz="1600" spc="100">
                <a:latin typeface="Arial"/>
                <a:cs typeface="Arial"/>
              </a:rPr>
              <a:t>un </a:t>
            </a:r>
            <a:r>
              <a:rPr dirty="0" sz="1600" spc="120">
                <a:latin typeface="Arial"/>
                <a:cs typeface="Arial"/>
              </a:rPr>
              <a:t>flux</a:t>
            </a:r>
            <a:r>
              <a:rPr dirty="0" sz="1600" spc="135">
                <a:latin typeface="Arial"/>
                <a:cs typeface="Arial"/>
              </a:rPr>
              <a:t> </a:t>
            </a:r>
            <a:r>
              <a:rPr dirty="0" sz="1600" spc="120">
                <a:latin typeface="Arial"/>
                <a:cs typeface="Arial"/>
              </a:rPr>
              <a:t>rapide</a:t>
            </a:r>
            <a:r>
              <a:rPr dirty="0" sz="1600" spc="140">
                <a:latin typeface="Arial"/>
                <a:cs typeface="Arial"/>
              </a:rPr>
              <a:t> d'informations </a:t>
            </a:r>
            <a:r>
              <a:rPr dirty="0" sz="1600" spc="125">
                <a:latin typeface="Arial"/>
                <a:cs typeface="Arial"/>
              </a:rPr>
              <a:t>pour </a:t>
            </a:r>
            <a:r>
              <a:rPr dirty="0" sz="1600" spc="100">
                <a:latin typeface="Arial"/>
                <a:cs typeface="Arial"/>
              </a:rPr>
              <a:t>déplacer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 spc="60">
                <a:latin typeface="Arial"/>
                <a:cs typeface="Arial"/>
              </a:rPr>
              <a:t>le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140">
                <a:latin typeface="Arial"/>
                <a:cs typeface="Arial"/>
              </a:rPr>
              <a:t>fret </a:t>
            </a:r>
            <a:r>
              <a:rPr dirty="0" sz="1600" spc="80">
                <a:latin typeface="Arial"/>
                <a:cs typeface="Arial"/>
              </a:rPr>
              <a:t>en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140">
                <a:latin typeface="Arial"/>
                <a:cs typeface="Arial"/>
              </a:rPr>
              <a:t>toute </a:t>
            </a:r>
            <a:r>
              <a:rPr dirty="0" sz="1600" spc="130">
                <a:latin typeface="Arial"/>
                <a:cs typeface="Arial"/>
              </a:rPr>
              <a:t>fluidité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70">
                <a:latin typeface="Arial"/>
                <a:cs typeface="Arial"/>
              </a:rPr>
              <a:t>et </a:t>
            </a:r>
            <a:r>
              <a:rPr dirty="0" sz="1600" spc="145">
                <a:latin typeface="Arial"/>
                <a:cs typeface="Arial"/>
              </a:rPr>
              <a:t>communiquer</a:t>
            </a:r>
            <a:r>
              <a:rPr dirty="0" sz="1600" spc="135">
                <a:latin typeface="Arial"/>
                <a:cs typeface="Arial"/>
              </a:rPr>
              <a:t> </a:t>
            </a:r>
            <a:r>
              <a:rPr dirty="0" sz="1600" spc="80">
                <a:latin typeface="Arial"/>
                <a:cs typeface="Arial"/>
              </a:rPr>
              <a:t>en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 spc="120">
                <a:latin typeface="Arial"/>
                <a:cs typeface="Arial"/>
              </a:rPr>
              <a:t>temps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 spc="95">
                <a:latin typeface="Arial"/>
                <a:cs typeface="Arial"/>
              </a:rPr>
              <a:t>réel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avec</a:t>
            </a:r>
            <a:r>
              <a:rPr dirty="0" sz="1600" spc="500">
                <a:latin typeface="Arial"/>
                <a:cs typeface="Arial"/>
              </a:rPr>
              <a:t> </a:t>
            </a:r>
            <a:r>
              <a:rPr dirty="0" sz="1600" spc="90">
                <a:latin typeface="Arial"/>
                <a:cs typeface="Arial"/>
              </a:rPr>
              <a:t>nos</a:t>
            </a:r>
            <a:r>
              <a:rPr dirty="0" sz="1600" spc="130">
                <a:latin typeface="Arial"/>
                <a:cs typeface="Arial"/>
              </a:rPr>
              <a:t> </a:t>
            </a:r>
            <a:r>
              <a:rPr dirty="0" sz="1600" spc="80">
                <a:latin typeface="Arial"/>
                <a:cs typeface="Arial"/>
              </a:rPr>
              <a:t>clients.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ts val="1900"/>
              </a:lnSpc>
            </a:pPr>
            <a:r>
              <a:rPr dirty="0" sz="1600" spc="-70">
                <a:latin typeface="Arial Black"/>
                <a:cs typeface="Arial Black"/>
              </a:rPr>
              <a:t>WCP</a:t>
            </a:r>
            <a:r>
              <a:rPr dirty="0" sz="1600" spc="-65">
                <a:latin typeface="Arial Black"/>
                <a:cs typeface="Arial Black"/>
              </a:rPr>
              <a:t> </a:t>
            </a:r>
            <a:r>
              <a:rPr dirty="0" sz="1600" spc="-10">
                <a:latin typeface="Arial Black"/>
                <a:cs typeface="Arial Black"/>
              </a:rPr>
              <a:t>Tracking</a:t>
            </a:r>
            <a:endParaRPr sz="1600">
              <a:latin typeface="Arial Black"/>
              <a:cs typeface="Arial Black"/>
            </a:endParaRPr>
          </a:p>
          <a:p>
            <a:pPr marL="12700" marR="38100">
              <a:lnSpc>
                <a:spcPts val="1880"/>
              </a:lnSpc>
              <a:spcBef>
                <a:spcPts val="75"/>
              </a:spcBef>
            </a:pPr>
            <a:r>
              <a:rPr dirty="0" sz="1600">
                <a:latin typeface="Arial"/>
                <a:cs typeface="Arial"/>
              </a:rPr>
              <a:t>WCP</a:t>
            </a:r>
            <a:r>
              <a:rPr dirty="0" sz="1600" spc="105">
                <a:latin typeface="Arial"/>
                <a:cs typeface="Arial"/>
              </a:rPr>
              <a:t> </a:t>
            </a:r>
            <a:r>
              <a:rPr dirty="0" sz="1600" spc="140">
                <a:latin typeface="Arial"/>
                <a:cs typeface="Arial"/>
              </a:rPr>
              <a:t>maintient</a:t>
            </a:r>
            <a:r>
              <a:rPr dirty="0" sz="1600" spc="105">
                <a:latin typeface="Arial"/>
                <a:cs typeface="Arial"/>
              </a:rPr>
              <a:t> </a:t>
            </a:r>
            <a:r>
              <a:rPr dirty="0" sz="1600" spc="120">
                <a:latin typeface="Arial"/>
                <a:cs typeface="Arial"/>
              </a:rPr>
              <a:t>votre</a:t>
            </a:r>
            <a:r>
              <a:rPr dirty="0" sz="1600" spc="105">
                <a:latin typeface="Arial"/>
                <a:cs typeface="Arial"/>
              </a:rPr>
              <a:t> </a:t>
            </a:r>
            <a:r>
              <a:rPr dirty="0" sz="1600" spc="100">
                <a:latin typeface="Arial"/>
                <a:cs typeface="Arial"/>
              </a:rPr>
              <a:t>activité</a:t>
            </a:r>
            <a:r>
              <a:rPr dirty="0" sz="1600" spc="110">
                <a:latin typeface="Arial"/>
                <a:cs typeface="Arial"/>
              </a:rPr>
              <a:t> </a:t>
            </a:r>
            <a:r>
              <a:rPr dirty="0" sz="1600" spc="55">
                <a:latin typeface="Arial"/>
                <a:cs typeface="Arial"/>
              </a:rPr>
              <a:t>en </a:t>
            </a:r>
            <a:r>
              <a:rPr dirty="0" sz="1600" spc="125">
                <a:latin typeface="Arial"/>
                <a:cs typeface="Arial"/>
              </a:rPr>
              <a:t>mouvement,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à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 spc="120">
                <a:latin typeface="Arial"/>
                <a:cs typeface="Arial"/>
              </a:rPr>
              <a:t>temps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 spc="95">
                <a:latin typeface="Arial"/>
                <a:cs typeface="Arial"/>
              </a:rPr>
              <a:t>et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 spc="105">
                <a:latin typeface="Arial"/>
                <a:cs typeface="Arial"/>
              </a:rPr>
              <a:t>sur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60">
                <a:latin typeface="Arial"/>
                <a:cs typeface="Arial"/>
              </a:rPr>
              <a:t>la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 spc="114">
                <a:latin typeface="Arial"/>
                <a:cs typeface="Arial"/>
              </a:rPr>
              <a:t>bonne </a:t>
            </a:r>
            <a:r>
              <a:rPr dirty="0" sz="1600" spc="70">
                <a:latin typeface="Arial"/>
                <a:cs typeface="Arial"/>
              </a:rPr>
              <a:t>voie,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110">
                <a:latin typeface="Arial"/>
                <a:cs typeface="Arial"/>
              </a:rPr>
              <a:t>afin</a:t>
            </a:r>
            <a:r>
              <a:rPr dirty="0" sz="1600" spc="150">
                <a:latin typeface="Arial"/>
                <a:cs typeface="Arial"/>
              </a:rPr>
              <a:t> </a:t>
            </a:r>
            <a:r>
              <a:rPr dirty="0" sz="1600" spc="80">
                <a:latin typeface="Arial"/>
                <a:cs typeface="Arial"/>
              </a:rPr>
              <a:t>de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140">
                <a:latin typeface="Arial"/>
                <a:cs typeface="Arial"/>
              </a:rPr>
              <a:t>communiquer</a:t>
            </a:r>
            <a:r>
              <a:rPr dirty="0" sz="1600" spc="150">
                <a:latin typeface="Arial"/>
                <a:cs typeface="Arial"/>
              </a:rPr>
              <a:t> </a:t>
            </a:r>
            <a:r>
              <a:rPr dirty="0" sz="1600" spc="60">
                <a:latin typeface="Arial"/>
                <a:cs typeface="Arial"/>
              </a:rPr>
              <a:t>le</a:t>
            </a:r>
            <a:r>
              <a:rPr dirty="0" sz="1600" spc="150">
                <a:latin typeface="Arial"/>
                <a:cs typeface="Arial"/>
              </a:rPr>
              <a:t> </a:t>
            </a:r>
            <a:r>
              <a:rPr dirty="0" sz="1600" spc="100">
                <a:latin typeface="Arial"/>
                <a:cs typeface="Arial"/>
              </a:rPr>
              <a:t>flux </a:t>
            </a:r>
            <a:r>
              <a:rPr dirty="0" sz="1600" spc="140">
                <a:latin typeface="Arial"/>
                <a:cs typeface="Arial"/>
              </a:rPr>
              <a:t>d'informations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114">
                <a:latin typeface="Arial"/>
                <a:cs typeface="Arial"/>
              </a:rPr>
              <a:t>concernant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110">
                <a:latin typeface="Arial"/>
                <a:cs typeface="Arial"/>
              </a:rPr>
              <a:t>votre </a:t>
            </a:r>
            <a:r>
              <a:rPr dirty="0" sz="1600" spc="85">
                <a:latin typeface="Arial"/>
                <a:cs typeface="Arial"/>
              </a:rPr>
              <a:t>cargaison,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95">
                <a:latin typeface="Arial"/>
                <a:cs typeface="Arial"/>
              </a:rPr>
              <a:t>et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85">
                <a:latin typeface="Arial"/>
                <a:cs typeface="Arial"/>
              </a:rPr>
              <a:t>ainsi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135">
                <a:latin typeface="Arial"/>
                <a:cs typeface="Arial"/>
              </a:rPr>
              <a:t>maintenir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100">
                <a:latin typeface="Arial"/>
                <a:cs typeface="Arial"/>
              </a:rPr>
              <a:t>un </a:t>
            </a:r>
            <a:r>
              <a:rPr dirty="0" sz="1600" spc="95">
                <a:latin typeface="Arial"/>
                <a:cs typeface="Arial"/>
              </a:rPr>
              <a:t>niveau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65">
                <a:latin typeface="Arial"/>
                <a:cs typeface="Arial"/>
              </a:rPr>
              <a:t>élevé</a:t>
            </a:r>
            <a:r>
              <a:rPr dirty="0" sz="1600" spc="150">
                <a:latin typeface="Arial"/>
                <a:cs typeface="Arial"/>
              </a:rPr>
              <a:t> </a:t>
            </a:r>
            <a:r>
              <a:rPr dirty="0" sz="1600" spc="80">
                <a:latin typeface="Arial"/>
                <a:cs typeface="Arial"/>
              </a:rPr>
              <a:t>de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60">
                <a:latin typeface="Arial"/>
                <a:cs typeface="Arial"/>
              </a:rPr>
              <a:t>service.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4355746" y="6099350"/>
            <a:ext cx="3890645" cy="19361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900"/>
              </a:lnSpc>
              <a:spcBef>
                <a:spcPts val="100"/>
              </a:spcBef>
            </a:pPr>
            <a:r>
              <a:rPr dirty="0" sz="1600">
                <a:latin typeface="Arial Black"/>
                <a:cs typeface="Arial Black"/>
              </a:rPr>
              <a:t>Support</a:t>
            </a:r>
            <a:r>
              <a:rPr dirty="0" sz="1600" spc="-30">
                <a:latin typeface="Arial Black"/>
                <a:cs typeface="Arial Black"/>
              </a:rPr>
              <a:t> </a:t>
            </a:r>
            <a:r>
              <a:rPr dirty="0" sz="1600">
                <a:latin typeface="Arial Black"/>
                <a:cs typeface="Arial Black"/>
              </a:rPr>
              <a:t>24h/24,</a:t>
            </a:r>
            <a:r>
              <a:rPr dirty="0" sz="1600" spc="-25">
                <a:latin typeface="Arial Black"/>
                <a:cs typeface="Arial Black"/>
              </a:rPr>
              <a:t> </a:t>
            </a:r>
            <a:r>
              <a:rPr dirty="0" sz="1600" spc="-20">
                <a:latin typeface="Arial Black"/>
                <a:cs typeface="Arial Black"/>
              </a:rPr>
              <a:t>7j/7</a:t>
            </a:r>
            <a:endParaRPr sz="1600">
              <a:latin typeface="Arial Black"/>
              <a:cs typeface="Arial Black"/>
            </a:endParaRPr>
          </a:p>
          <a:p>
            <a:pPr marL="12700" marR="5080">
              <a:lnSpc>
                <a:spcPts val="1880"/>
              </a:lnSpc>
              <a:spcBef>
                <a:spcPts val="70"/>
              </a:spcBef>
            </a:pPr>
            <a:r>
              <a:rPr dirty="0" sz="1600" spc="80">
                <a:latin typeface="Arial"/>
                <a:cs typeface="Arial"/>
              </a:rPr>
              <a:t>Avantage</a:t>
            </a:r>
            <a:r>
              <a:rPr dirty="0" sz="1600" spc="150">
                <a:latin typeface="Arial"/>
                <a:cs typeface="Arial"/>
              </a:rPr>
              <a:t> </a:t>
            </a:r>
            <a:r>
              <a:rPr dirty="0" sz="1600" spc="120">
                <a:latin typeface="Arial"/>
                <a:cs typeface="Arial"/>
              </a:rPr>
              <a:t>concurrentiel</a:t>
            </a:r>
            <a:r>
              <a:rPr dirty="0" sz="1600" spc="155">
                <a:latin typeface="Arial"/>
                <a:cs typeface="Arial"/>
              </a:rPr>
              <a:t> </a:t>
            </a:r>
            <a:r>
              <a:rPr dirty="0" sz="1600" spc="145">
                <a:latin typeface="Arial"/>
                <a:cs typeface="Arial"/>
              </a:rPr>
              <a:t>pour</a:t>
            </a:r>
            <a:r>
              <a:rPr dirty="0" sz="1600" spc="155">
                <a:latin typeface="Arial"/>
                <a:cs typeface="Arial"/>
              </a:rPr>
              <a:t> </a:t>
            </a:r>
            <a:r>
              <a:rPr dirty="0" sz="1600" spc="40">
                <a:latin typeface="Arial"/>
                <a:cs typeface="Arial"/>
              </a:rPr>
              <a:t>des </a:t>
            </a:r>
            <a:r>
              <a:rPr dirty="0" sz="1600" spc="70">
                <a:latin typeface="Arial"/>
                <a:cs typeface="Arial"/>
              </a:rPr>
              <a:t>services</a:t>
            </a:r>
            <a:r>
              <a:rPr dirty="0" sz="1600" spc="160">
                <a:latin typeface="Arial"/>
                <a:cs typeface="Arial"/>
              </a:rPr>
              <a:t> </a:t>
            </a:r>
            <a:r>
              <a:rPr dirty="0" sz="1600" spc="125">
                <a:latin typeface="Arial"/>
                <a:cs typeface="Arial"/>
              </a:rPr>
              <a:t>d'expédition</a:t>
            </a:r>
            <a:r>
              <a:rPr dirty="0" sz="1600" spc="160">
                <a:latin typeface="Arial"/>
                <a:cs typeface="Arial"/>
              </a:rPr>
              <a:t> </a:t>
            </a:r>
            <a:r>
              <a:rPr dirty="0" sz="1600" spc="75">
                <a:latin typeface="Arial"/>
                <a:cs typeface="Arial"/>
              </a:rPr>
              <a:t>efficaces.</a:t>
            </a:r>
            <a:r>
              <a:rPr dirty="0" sz="1600" spc="16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Des </a:t>
            </a:r>
            <a:r>
              <a:rPr dirty="0" sz="1600" spc="70">
                <a:latin typeface="Arial"/>
                <a:cs typeface="Arial"/>
              </a:rPr>
              <a:t>services</a:t>
            </a:r>
            <a:r>
              <a:rPr dirty="0" sz="1600" spc="135">
                <a:latin typeface="Arial"/>
                <a:cs typeface="Arial"/>
              </a:rPr>
              <a:t> </a:t>
            </a:r>
            <a:r>
              <a:rPr dirty="0" sz="1600" spc="80">
                <a:latin typeface="Arial"/>
                <a:cs typeface="Arial"/>
              </a:rPr>
              <a:t>de</a:t>
            </a:r>
            <a:r>
              <a:rPr dirty="0" sz="1600" spc="135">
                <a:latin typeface="Arial"/>
                <a:cs typeface="Arial"/>
              </a:rPr>
              <a:t> </a:t>
            </a:r>
            <a:r>
              <a:rPr dirty="0" sz="1600" spc="140">
                <a:latin typeface="Arial"/>
                <a:cs typeface="Arial"/>
              </a:rPr>
              <a:t>support </a:t>
            </a:r>
            <a:r>
              <a:rPr dirty="0" sz="1600" spc="100">
                <a:latin typeface="Arial"/>
                <a:cs typeface="Arial"/>
              </a:rPr>
              <a:t>24h/24,</a:t>
            </a:r>
            <a:r>
              <a:rPr dirty="0" sz="1600" spc="135">
                <a:latin typeface="Arial"/>
                <a:cs typeface="Arial"/>
              </a:rPr>
              <a:t> </a:t>
            </a:r>
            <a:r>
              <a:rPr dirty="0" sz="1600" spc="110">
                <a:latin typeface="Arial"/>
                <a:cs typeface="Arial"/>
              </a:rPr>
              <a:t>7j/7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 spc="95">
                <a:latin typeface="Arial"/>
                <a:cs typeface="Arial"/>
              </a:rPr>
              <a:t>sont </a:t>
            </a:r>
            <a:r>
              <a:rPr dirty="0" sz="1600" spc="110">
                <a:latin typeface="Arial"/>
                <a:cs typeface="Arial"/>
              </a:rPr>
              <a:t>disponibles</a:t>
            </a:r>
            <a:r>
              <a:rPr dirty="0" sz="1600" spc="145">
                <a:latin typeface="Arial"/>
                <a:cs typeface="Arial"/>
              </a:rPr>
              <a:t> pour </a:t>
            </a:r>
            <a:r>
              <a:rPr dirty="0" sz="1600" spc="90">
                <a:latin typeface="Arial"/>
                <a:cs typeface="Arial"/>
              </a:rPr>
              <a:t>nos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95">
                <a:latin typeface="Arial"/>
                <a:cs typeface="Arial"/>
              </a:rPr>
              <a:t>clients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90">
                <a:latin typeface="Arial"/>
                <a:cs typeface="Arial"/>
              </a:rPr>
              <a:t>afin </a:t>
            </a:r>
            <a:r>
              <a:rPr dirty="0" sz="1600" spc="140">
                <a:latin typeface="Arial"/>
                <a:cs typeface="Arial"/>
              </a:rPr>
              <a:t>d'obtenir</a:t>
            </a:r>
            <a:r>
              <a:rPr dirty="0" sz="1600" spc="135">
                <a:latin typeface="Arial"/>
                <a:cs typeface="Arial"/>
              </a:rPr>
              <a:t> </a:t>
            </a:r>
            <a:r>
              <a:rPr dirty="0" sz="1600" spc="65">
                <a:latin typeface="Arial"/>
                <a:cs typeface="Arial"/>
              </a:rPr>
              <a:t>des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 spc="80">
                <a:latin typeface="Arial"/>
                <a:cs typeface="Arial"/>
              </a:rPr>
              <a:t>mises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à</a:t>
            </a:r>
            <a:r>
              <a:rPr dirty="0" sz="1600" spc="135">
                <a:latin typeface="Arial"/>
                <a:cs typeface="Arial"/>
              </a:rPr>
              <a:t> </a:t>
            </a:r>
            <a:r>
              <a:rPr dirty="0" sz="1600" spc="114">
                <a:latin typeface="Arial"/>
                <a:cs typeface="Arial"/>
              </a:rPr>
              <a:t>jour </a:t>
            </a:r>
            <a:r>
              <a:rPr dirty="0" sz="1600" spc="140">
                <a:latin typeface="Arial"/>
                <a:cs typeface="Arial"/>
              </a:rPr>
              <a:t>d'informations </a:t>
            </a:r>
            <a:r>
              <a:rPr dirty="0" sz="1600" spc="80">
                <a:latin typeface="Arial"/>
                <a:cs typeface="Arial"/>
              </a:rPr>
              <a:t>en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120">
                <a:latin typeface="Arial"/>
                <a:cs typeface="Arial"/>
              </a:rPr>
              <a:t>temps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 spc="155">
                <a:latin typeface="Arial"/>
                <a:cs typeface="Arial"/>
              </a:rPr>
              <a:t>opportun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 spc="70">
                <a:latin typeface="Arial"/>
                <a:cs typeface="Arial"/>
              </a:rPr>
              <a:t>et </a:t>
            </a:r>
            <a:r>
              <a:rPr dirty="0" sz="1600" spc="65">
                <a:latin typeface="Arial"/>
                <a:cs typeface="Arial"/>
              </a:rPr>
              <a:t>des</a:t>
            </a:r>
            <a:r>
              <a:rPr dirty="0" sz="1600" spc="135">
                <a:latin typeface="Arial"/>
                <a:cs typeface="Arial"/>
              </a:rPr>
              <a:t> </a:t>
            </a:r>
            <a:r>
              <a:rPr dirty="0" sz="1600" spc="100">
                <a:latin typeface="Arial"/>
                <a:cs typeface="Arial"/>
              </a:rPr>
              <a:t>réponses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 spc="90">
                <a:latin typeface="Arial"/>
                <a:cs typeface="Arial"/>
              </a:rPr>
              <a:t>rapides.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529812" y="9514165"/>
            <a:ext cx="1638299" cy="6000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0" y="12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3243547" y="1904492"/>
                  </a:moveTo>
                  <a:lnTo>
                    <a:pt x="0" y="1904492"/>
                  </a:lnTo>
                  <a:lnTo>
                    <a:pt x="0" y="8443443"/>
                  </a:lnTo>
                  <a:lnTo>
                    <a:pt x="13243547" y="8443443"/>
                  </a:lnTo>
                  <a:lnTo>
                    <a:pt x="13243547" y="1904492"/>
                  </a:lnTo>
                  <a:close/>
                </a:path>
                <a:path w="18288000" h="10287000">
                  <a:moveTo>
                    <a:pt x="18287988" y="0"/>
                  </a:moveTo>
                  <a:lnTo>
                    <a:pt x="13243560" y="0"/>
                  </a:lnTo>
                  <a:lnTo>
                    <a:pt x="13243560" y="10286987"/>
                  </a:lnTo>
                  <a:lnTo>
                    <a:pt x="18287988" y="10286987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727272">
                <a:alpha val="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29812" y="9514168"/>
              <a:ext cx="1638299" cy="60007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3189" y="8920172"/>
              <a:ext cx="2514599" cy="78104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43560" y="1904491"/>
              <a:ext cx="4257675" cy="6543674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30977" y="2301366"/>
            <a:ext cx="10667365" cy="5997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Chez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World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Cargo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Pacific,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nous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comprenons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l'importance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de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technologie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;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105">
                <a:latin typeface="Arial"/>
                <a:cs typeface="Arial"/>
              </a:rPr>
              <a:t>un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flux</a:t>
            </a:r>
            <a:r>
              <a:rPr dirty="0" sz="1800" spc="500">
                <a:latin typeface="Arial"/>
                <a:cs typeface="Arial"/>
              </a:rPr>
              <a:t> </a:t>
            </a:r>
            <a:r>
              <a:rPr dirty="0" sz="1800" spc="90">
                <a:latin typeface="Arial"/>
                <a:cs typeface="Arial"/>
              </a:rPr>
              <a:t>d'informations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précis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et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rapide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est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une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exigence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essentielle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 spc="110">
                <a:latin typeface="Arial"/>
                <a:cs typeface="Arial"/>
              </a:rPr>
              <a:t>pour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assurer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</a:t>
            </a:r>
            <a:r>
              <a:rPr dirty="0" sz="1800" spc="95">
                <a:latin typeface="Arial"/>
                <a:cs typeface="Arial"/>
              </a:rPr>
              <a:t> mouvement </a:t>
            </a:r>
            <a:r>
              <a:rPr dirty="0" sz="1800" spc="80">
                <a:latin typeface="Arial"/>
                <a:cs typeface="Arial"/>
              </a:rPr>
              <a:t>fluide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et </a:t>
            </a:r>
            <a:r>
              <a:rPr dirty="0" sz="1800" spc="55">
                <a:latin typeface="Arial"/>
                <a:cs typeface="Arial"/>
              </a:rPr>
              <a:t>prévisible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105">
                <a:latin typeface="Arial"/>
                <a:cs typeface="Arial"/>
              </a:rPr>
              <a:t>du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fret.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Au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cœur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de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100">
                <a:latin typeface="Arial"/>
                <a:cs typeface="Arial"/>
              </a:rPr>
              <a:t>notre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stratégie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technologique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85">
                <a:latin typeface="Arial"/>
                <a:cs typeface="Arial"/>
              </a:rPr>
              <a:t>trouve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solution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logistique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leader </a:t>
            </a:r>
            <a:r>
              <a:rPr dirty="0" sz="1800" spc="65">
                <a:latin typeface="Arial"/>
                <a:cs typeface="Arial"/>
              </a:rPr>
              <a:t>mondiale,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CargoWise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One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de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WiseTech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Global.</a:t>
            </a:r>
            <a:endParaRPr sz="1800">
              <a:latin typeface="Arial"/>
              <a:cs typeface="Arial"/>
            </a:endParaRPr>
          </a:p>
          <a:p>
            <a:pPr marL="12700" marR="281305">
              <a:lnSpc>
                <a:spcPct val="114599"/>
              </a:lnSpc>
            </a:pPr>
            <a:r>
              <a:rPr dirty="0" sz="1800">
                <a:latin typeface="Arial"/>
                <a:cs typeface="Arial"/>
              </a:rPr>
              <a:t>Le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système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CargoWise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One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est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une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solution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globale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complète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110">
                <a:latin typeface="Arial"/>
                <a:cs typeface="Arial"/>
              </a:rPr>
              <a:t>pour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gérer </a:t>
            </a:r>
            <a:r>
              <a:rPr dirty="0" sz="1800">
                <a:latin typeface="Arial"/>
                <a:cs typeface="Arial"/>
              </a:rPr>
              <a:t>les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réservations,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le </a:t>
            </a:r>
            <a:r>
              <a:rPr dirty="0" sz="1800" spc="95">
                <a:latin typeface="Arial"/>
                <a:cs typeface="Arial"/>
              </a:rPr>
              <a:t>transport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local,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l'expédition,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les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douanes,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l'entreposage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et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bien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plus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encore.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World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Cargo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Pacific </a:t>
            </a:r>
            <a:r>
              <a:rPr dirty="0" sz="1800">
                <a:latin typeface="Arial"/>
                <a:cs typeface="Arial"/>
              </a:rPr>
              <a:t>échange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des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données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en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temps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réel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avec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nos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agents,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clients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et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autres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partenaires,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ce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90">
                <a:latin typeface="Arial"/>
                <a:cs typeface="Arial"/>
              </a:rPr>
              <a:t>qui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nous </a:t>
            </a:r>
            <a:r>
              <a:rPr dirty="0" sz="1800" spc="100">
                <a:latin typeface="Arial"/>
                <a:cs typeface="Arial"/>
              </a:rPr>
              <a:t>permet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de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110">
                <a:latin typeface="Arial"/>
                <a:cs typeface="Arial"/>
              </a:rPr>
              <a:t>fournir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105">
                <a:latin typeface="Arial"/>
                <a:cs typeface="Arial"/>
              </a:rPr>
              <a:t>un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niveau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de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service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très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élevé.</a:t>
            </a:r>
            <a:endParaRPr sz="1800">
              <a:latin typeface="Arial"/>
              <a:cs typeface="Arial"/>
            </a:endParaRPr>
          </a:p>
          <a:p>
            <a:pPr marL="12700" marR="406400">
              <a:lnSpc>
                <a:spcPct val="114599"/>
              </a:lnSpc>
            </a:pPr>
            <a:r>
              <a:rPr dirty="0" sz="1800">
                <a:latin typeface="Arial"/>
                <a:cs typeface="Arial"/>
              </a:rPr>
              <a:t>En </a:t>
            </a:r>
            <a:r>
              <a:rPr dirty="0" sz="1800" spc="85">
                <a:latin typeface="Arial"/>
                <a:cs typeface="Arial"/>
              </a:rPr>
              <a:t>combinant</a:t>
            </a:r>
            <a:r>
              <a:rPr dirty="0" sz="1800">
                <a:latin typeface="Arial"/>
                <a:cs typeface="Arial"/>
              </a:rPr>
              <a:t> cela avec </a:t>
            </a:r>
            <a:r>
              <a:rPr dirty="0" sz="1800" spc="100">
                <a:latin typeface="Arial"/>
                <a:cs typeface="Arial"/>
              </a:rPr>
              <a:t>notre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90">
                <a:latin typeface="Arial"/>
                <a:cs typeface="Arial"/>
              </a:rPr>
              <a:t>plateforme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WCP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PORTAL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de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pointe,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nous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sommes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en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mesure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30">
                <a:latin typeface="Arial"/>
                <a:cs typeface="Arial"/>
              </a:rPr>
              <a:t>de </a:t>
            </a:r>
            <a:r>
              <a:rPr dirty="0" sz="1800" spc="85">
                <a:latin typeface="Arial"/>
                <a:cs typeface="Arial"/>
              </a:rPr>
              <a:t>proposer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105">
                <a:latin typeface="Arial"/>
                <a:cs typeface="Arial"/>
              </a:rPr>
              <a:t>un</a:t>
            </a:r>
            <a:r>
              <a:rPr dirty="0" sz="1800" spc="50">
                <a:latin typeface="Arial"/>
                <a:cs typeface="Arial"/>
              </a:rPr>
              <a:t> niveau </a:t>
            </a:r>
            <a:r>
              <a:rPr dirty="0" sz="1800" spc="55">
                <a:latin typeface="Arial"/>
                <a:cs typeface="Arial"/>
              </a:rPr>
              <a:t>de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service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inégalé</a:t>
            </a:r>
            <a:r>
              <a:rPr dirty="0" sz="1800" spc="50">
                <a:latin typeface="Arial"/>
                <a:cs typeface="Arial"/>
              </a:rPr>
              <a:t> dans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l'industrie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de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l'expédition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de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fret.</a:t>
            </a:r>
            <a:endParaRPr sz="1800">
              <a:latin typeface="Arial"/>
              <a:cs typeface="Arial"/>
            </a:endParaRPr>
          </a:p>
          <a:p>
            <a:pPr marL="12700" marR="153035">
              <a:lnSpc>
                <a:spcPct val="114599"/>
              </a:lnSpc>
            </a:pPr>
            <a:r>
              <a:rPr dirty="0" sz="1800" spc="90">
                <a:latin typeface="Arial"/>
                <a:cs typeface="Arial"/>
              </a:rPr>
              <a:t>Notre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système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de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suivi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de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90">
                <a:latin typeface="Arial"/>
                <a:cs typeface="Arial"/>
              </a:rPr>
              <a:t>pointe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95">
                <a:latin typeface="Arial"/>
                <a:cs typeface="Arial"/>
              </a:rPr>
              <a:t>offre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à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nos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précieux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clients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105">
                <a:latin typeface="Arial"/>
                <a:cs typeface="Arial"/>
              </a:rPr>
              <a:t>un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accès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illimité,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24h/24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et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7j/7,</a:t>
            </a:r>
            <a:r>
              <a:rPr dirty="0" sz="1800" spc="30">
                <a:latin typeface="Arial"/>
                <a:cs typeface="Arial"/>
              </a:rPr>
              <a:t> aux </a:t>
            </a:r>
            <a:r>
              <a:rPr dirty="0" sz="1800" spc="90">
                <a:latin typeface="Arial"/>
                <a:cs typeface="Arial"/>
              </a:rPr>
              <a:t>informations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sur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100">
                <a:latin typeface="Arial"/>
                <a:cs typeface="Arial"/>
              </a:rPr>
              <a:t>fret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aérien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et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maritime,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105">
                <a:latin typeface="Arial"/>
                <a:cs typeface="Arial"/>
              </a:rPr>
              <a:t>offrant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une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transparence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en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temps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réel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sur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les </a:t>
            </a:r>
            <a:r>
              <a:rPr dirty="0" sz="1800" spc="65">
                <a:latin typeface="Arial"/>
                <a:cs typeface="Arial"/>
              </a:rPr>
              <a:t>subtilités</a:t>
            </a:r>
            <a:r>
              <a:rPr dirty="0" sz="1800" spc="55">
                <a:latin typeface="Arial"/>
                <a:cs typeface="Arial"/>
              </a:rPr>
              <a:t> de </a:t>
            </a:r>
            <a:r>
              <a:rPr dirty="0" sz="1800" spc="80">
                <a:latin typeface="Arial"/>
                <a:cs typeface="Arial"/>
              </a:rPr>
              <a:t>leur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chaîne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d'approvisionnement.</a:t>
            </a:r>
            <a:endParaRPr sz="1800">
              <a:latin typeface="Arial"/>
              <a:cs typeface="Arial"/>
            </a:endParaRPr>
          </a:p>
          <a:p>
            <a:pPr marL="12700" marR="336550">
              <a:lnSpc>
                <a:spcPct val="114599"/>
              </a:lnSpc>
            </a:pPr>
            <a:r>
              <a:rPr dirty="0" sz="1800">
                <a:latin typeface="Arial"/>
                <a:cs typeface="Arial"/>
              </a:rPr>
              <a:t>Chez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WCP,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nous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nous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engageons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à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vous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110">
                <a:latin typeface="Arial"/>
                <a:cs typeface="Arial"/>
              </a:rPr>
              <a:t>fournir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des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solutions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logistiques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personnalisées </a:t>
            </a:r>
            <a:r>
              <a:rPr dirty="0" sz="1800" spc="65">
                <a:latin typeface="Arial"/>
                <a:cs typeface="Arial"/>
              </a:rPr>
              <a:t>qui </a:t>
            </a:r>
            <a:r>
              <a:rPr dirty="0" sz="1800" spc="95">
                <a:latin typeface="Arial"/>
                <a:cs typeface="Arial"/>
              </a:rPr>
              <a:t>répondent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à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vos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besoins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commerciaux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uniques.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90">
                <a:latin typeface="Arial"/>
                <a:cs typeface="Arial"/>
              </a:rPr>
              <a:t>Notre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équipe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d'experts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est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dédiée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à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110">
                <a:latin typeface="Arial"/>
                <a:cs typeface="Arial"/>
              </a:rPr>
              <a:t>fournir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un </a:t>
            </a:r>
            <a:r>
              <a:rPr dirty="0" sz="1800" spc="70">
                <a:latin typeface="Arial"/>
                <a:cs typeface="Arial"/>
              </a:rPr>
              <a:t>soutien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de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95">
                <a:latin typeface="Arial"/>
                <a:cs typeface="Arial"/>
              </a:rPr>
              <a:t>premier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ordre,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en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85">
                <a:latin typeface="Arial"/>
                <a:cs typeface="Arial"/>
              </a:rPr>
              <a:t>combinant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puissance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de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technologie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95">
                <a:latin typeface="Arial"/>
                <a:cs typeface="Arial"/>
              </a:rPr>
              <a:t>moderne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avec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une </a:t>
            </a:r>
            <a:r>
              <a:rPr dirty="0" sz="1800" spc="70">
                <a:latin typeface="Arial"/>
                <a:cs typeface="Arial"/>
              </a:rPr>
              <a:t>approche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humaine.</a:t>
            </a:r>
            <a:endParaRPr sz="1800">
              <a:latin typeface="Arial"/>
              <a:cs typeface="Arial"/>
            </a:endParaRPr>
          </a:p>
          <a:p>
            <a:pPr marL="12700" marR="327660">
              <a:lnSpc>
                <a:spcPct val="114599"/>
              </a:lnSpc>
            </a:pPr>
            <a:r>
              <a:rPr dirty="0" sz="1800">
                <a:latin typeface="Arial"/>
                <a:cs typeface="Arial"/>
              </a:rPr>
              <a:t>Faites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confiance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à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WCP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110">
                <a:latin typeface="Arial"/>
                <a:cs typeface="Arial"/>
              </a:rPr>
              <a:t>pour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gérer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votre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logistique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et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vivez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avec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85">
                <a:latin typeface="Arial"/>
                <a:cs typeface="Arial"/>
              </a:rPr>
              <a:t>tranquillité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d'esprit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de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savoir </a:t>
            </a:r>
            <a:r>
              <a:rPr dirty="0" sz="1800" spc="75">
                <a:latin typeface="Arial"/>
                <a:cs typeface="Arial"/>
              </a:rPr>
              <a:t>que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votre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100">
                <a:latin typeface="Arial"/>
                <a:cs typeface="Arial"/>
              </a:rPr>
              <a:t>fret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est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85">
                <a:latin typeface="Arial"/>
                <a:cs typeface="Arial"/>
              </a:rPr>
              <a:t>entre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de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bonnes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40">
                <a:latin typeface="Arial"/>
                <a:cs typeface="Arial"/>
              </a:rPr>
              <a:t>mains.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7367816" y="8989834"/>
            <a:ext cx="2912745" cy="708660"/>
          </a:xfrm>
          <a:custGeom>
            <a:avLst/>
            <a:gdLst/>
            <a:ahLst/>
            <a:cxnLst/>
            <a:rect l="l" t="t" r="r" b="b"/>
            <a:pathLst>
              <a:path w="2912745" h="708659">
                <a:moveTo>
                  <a:pt x="1002411" y="96603"/>
                </a:moveTo>
                <a:lnTo>
                  <a:pt x="958405" y="105084"/>
                </a:lnTo>
                <a:lnTo>
                  <a:pt x="921258" y="129955"/>
                </a:lnTo>
                <a:lnTo>
                  <a:pt x="896540" y="167330"/>
                </a:lnTo>
                <a:lnTo>
                  <a:pt x="888111" y="211607"/>
                </a:lnTo>
                <a:lnTo>
                  <a:pt x="890397" y="234395"/>
                </a:lnTo>
                <a:lnTo>
                  <a:pt x="907399" y="275653"/>
                </a:lnTo>
                <a:lnTo>
                  <a:pt x="938760" y="307695"/>
                </a:lnTo>
                <a:lnTo>
                  <a:pt x="979765" y="324479"/>
                </a:lnTo>
                <a:lnTo>
                  <a:pt x="1002411" y="326617"/>
                </a:lnTo>
                <a:lnTo>
                  <a:pt x="1038129" y="321495"/>
                </a:lnTo>
                <a:lnTo>
                  <a:pt x="1067847" y="307208"/>
                </a:lnTo>
                <a:lnTo>
                  <a:pt x="1091136" y="285374"/>
                </a:lnTo>
                <a:lnTo>
                  <a:pt x="1092590" y="282916"/>
                </a:lnTo>
                <a:lnTo>
                  <a:pt x="1003554" y="282916"/>
                </a:lnTo>
                <a:lnTo>
                  <a:pt x="989927" y="281622"/>
                </a:lnTo>
                <a:lnTo>
                  <a:pt x="954405" y="262214"/>
                </a:lnTo>
                <a:lnTo>
                  <a:pt x="935116" y="225339"/>
                </a:lnTo>
                <a:lnTo>
                  <a:pt x="933831" y="211607"/>
                </a:lnTo>
                <a:lnTo>
                  <a:pt x="939081" y="184149"/>
                </a:lnTo>
                <a:lnTo>
                  <a:pt x="953547" y="161868"/>
                </a:lnTo>
                <a:lnTo>
                  <a:pt x="975300" y="146917"/>
                </a:lnTo>
                <a:lnTo>
                  <a:pt x="1002411" y="141455"/>
                </a:lnTo>
                <a:lnTo>
                  <a:pt x="1092604" y="141455"/>
                </a:lnTo>
                <a:lnTo>
                  <a:pt x="1089850" y="136870"/>
                </a:lnTo>
                <a:lnTo>
                  <a:pt x="1066419" y="115434"/>
                </a:lnTo>
                <a:lnTo>
                  <a:pt x="1036986" y="101544"/>
                </a:lnTo>
                <a:lnTo>
                  <a:pt x="1002411" y="96603"/>
                </a:lnTo>
                <a:close/>
              </a:path>
              <a:path w="2912745" h="708659">
                <a:moveTo>
                  <a:pt x="1065276" y="239210"/>
                </a:moveTo>
                <a:lnTo>
                  <a:pt x="1055471" y="256713"/>
                </a:lnTo>
                <a:lnTo>
                  <a:pt x="1041701" y="270551"/>
                </a:lnTo>
                <a:lnTo>
                  <a:pt x="1024288" y="279645"/>
                </a:lnTo>
                <a:lnTo>
                  <a:pt x="1003554" y="282916"/>
                </a:lnTo>
                <a:lnTo>
                  <a:pt x="1092590" y="282916"/>
                </a:lnTo>
                <a:lnTo>
                  <a:pt x="1107567" y="257610"/>
                </a:lnTo>
                <a:lnTo>
                  <a:pt x="1065276" y="239210"/>
                </a:lnTo>
                <a:close/>
              </a:path>
              <a:path w="2912745" h="708659">
                <a:moveTo>
                  <a:pt x="1092604" y="141455"/>
                </a:moveTo>
                <a:lnTo>
                  <a:pt x="1002411" y="141455"/>
                </a:lnTo>
                <a:lnTo>
                  <a:pt x="1022181" y="144365"/>
                </a:lnTo>
                <a:lnTo>
                  <a:pt x="1039701" y="152667"/>
                </a:lnTo>
                <a:lnTo>
                  <a:pt x="1054006" y="165714"/>
                </a:lnTo>
                <a:lnTo>
                  <a:pt x="1064133" y="182859"/>
                </a:lnTo>
                <a:lnTo>
                  <a:pt x="1106424" y="164454"/>
                </a:lnTo>
                <a:lnTo>
                  <a:pt x="1092604" y="141455"/>
                </a:lnTo>
                <a:close/>
              </a:path>
              <a:path w="2912745" h="708659">
                <a:moveTo>
                  <a:pt x="1233297" y="96603"/>
                </a:moveTo>
                <a:lnTo>
                  <a:pt x="1192041" y="104546"/>
                </a:lnTo>
                <a:lnTo>
                  <a:pt x="1157001" y="127367"/>
                </a:lnTo>
                <a:lnTo>
                  <a:pt x="1132677" y="163557"/>
                </a:lnTo>
                <a:lnTo>
                  <a:pt x="1123569" y="211607"/>
                </a:lnTo>
                <a:lnTo>
                  <a:pt x="1132838" y="259175"/>
                </a:lnTo>
                <a:lnTo>
                  <a:pt x="1157430" y="295421"/>
                </a:lnTo>
                <a:lnTo>
                  <a:pt x="1192524" y="318513"/>
                </a:lnTo>
                <a:lnTo>
                  <a:pt x="1233297" y="326617"/>
                </a:lnTo>
                <a:lnTo>
                  <a:pt x="1254210" y="324299"/>
                </a:lnTo>
                <a:lnTo>
                  <a:pt x="1273730" y="317560"/>
                </a:lnTo>
                <a:lnTo>
                  <a:pt x="1291322" y="306724"/>
                </a:lnTo>
                <a:lnTo>
                  <a:pt x="1306449" y="292113"/>
                </a:lnTo>
                <a:lnTo>
                  <a:pt x="1353312" y="292113"/>
                </a:lnTo>
                <a:lnTo>
                  <a:pt x="1353312" y="282916"/>
                </a:lnTo>
                <a:lnTo>
                  <a:pt x="1240155" y="282916"/>
                </a:lnTo>
                <a:lnTo>
                  <a:pt x="1212865" y="277274"/>
                </a:lnTo>
                <a:lnTo>
                  <a:pt x="1190720" y="261927"/>
                </a:lnTo>
                <a:lnTo>
                  <a:pt x="1175861" y="239247"/>
                </a:lnTo>
                <a:lnTo>
                  <a:pt x="1170432" y="211607"/>
                </a:lnTo>
                <a:lnTo>
                  <a:pt x="1175682" y="183970"/>
                </a:lnTo>
                <a:lnTo>
                  <a:pt x="1190148" y="161292"/>
                </a:lnTo>
                <a:lnTo>
                  <a:pt x="1211901" y="145946"/>
                </a:lnTo>
                <a:lnTo>
                  <a:pt x="1239012" y="140304"/>
                </a:lnTo>
                <a:lnTo>
                  <a:pt x="1353312" y="140304"/>
                </a:lnTo>
                <a:lnTo>
                  <a:pt x="1353312" y="129955"/>
                </a:lnTo>
                <a:lnTo>
                  <a:pt x="1306449" y="129955"/>
                </a:lnTo>
                <a:lnTo>
                  <a:pt x="1291804" y="116010"/>
                </a:lnTo>
                <a:lnTo>
                  <a:pt x="1274159" y="105516"/>
                </a:lnTo>
                <a:lnTo>
                  <a:pt x="1254371" y="98903"/>
                </a:lnTo>
                <a:lnTo>
                  <a:pt x="1233297" y="96603"/>
                </a:lnTo>
                <a:close/>
              </a:path>
              <a:path w="2912745" h="708659">
                <a:moveTo>
                  <a:pt x="1353312" y="292113"/>
                </a:moveTo>
                <a:lnTo>
                  <a:pt x="1306449" y="292113"/>
                </a:lnTo>
                <a:lnTo>
                  <a:pt x="1306449" y="322018"/>
                </a:lnTo>
                <a:lnTo>
                  <a:pt x="1353312" y="322018"/>
                </a:lnTo>
                <a:lnTo>
                  <a:pt x="1353312" y="292113"/>
                </a:lnTo>
                <a:close/>
              </a:path>
              <a:path w="2912745" h="708659">
                <a:moveTo>
                  <a:pt x="1353312" y="140304"/>
                </a:moveTo>
                <a:lnTo>
                  <a:pt x="1239012" y="140304"/>
                </a:lnTo>
                <a:lnTo>
                  <a:pt x="1266783" y="145946"/>
                </a:lnTo>
                <a:lnTo>
                  <a:pt x="1288875" y="161292"/>
                </a:lnTo>
                <a:lnTo>
                  <a:pt x="1303466" y="183970"/>
                </a:lnTo>
                <a:lnTo>
                  <a:pt x="1308735" y="211607"/>
                </a:lnTo>
                <a:lnTo>
                  <a:pt x="1303484" y="239247"/>
                </a:lnTo>
                <a:lnTo>
                  <a:pt x="1289018" y="261927"/>
                </a:lnTo>
                <a:lnTo>
                  <a:pt x="1267265" y="277274"/>
                </a:lnTo>
                <a:lnTo>
                  <a:pt x="1240155" y="282916"/>
                </a:lnTo>
                <a:lnTo>
                  <a:pt x="1353312" y="282916"/>
                </a:lnTo>
                <a:lnTo>
                  <a:pt x="1353312" y="140304"/>
                </a:lnTo>
                <a:close/>
              </a:path>
              <a:path w="2912745" h="708659">
                <a:moveTo>
                  <a:pt x="1353312" y="101202"/>
                </a:moveTo>
                <a:lnTo>
                  <a:pt x="1306449" y="101202"/>
                </a:lnTo>
                <a:lnTo>
                  <a:pt x="1306449" y="129955"/>
                </a:lnTo>
                <a:lnTo>
                  <a:pt x="1353312" y="129955"/>
                </a:lnTo>
                <a:lnTo>
                  <a:pt x="1353312" y="101202"/>
                </a:lnTo>
                <a:close/>
              </a:path>
              <a:path w="2912745" h="708659">
                <a:moveTo>
                  <a:pt x="1440180" y="101202"/>
                </a:moveTo>
                <a:lnTo>
                  <a:pt x="1393317" y="101202"/>
                </a:lnTo>
                <a:lnTo>
                  <a:pt x="1393317" y="322018"/>
                </a:lnTo>
                <a:lnTo>
                  <a:pt x="1441323" y="322018"/>
                </a:lnTo>
                <a:lnTo>
                  <a:pt x="1441323" y="212759"/>
                </a:lnTo>
                <a:lnTo>
                  <a:pt x="1444448" y="182928"/>
                </a:lnTo>
                <a:lnTo>
                  <a:pt x="1454324" y="162155"/>
                </a:lnTo>
                <a:lnTo>
                  <a:pt x="1471701" y="150007"/>
                </a:lnTo>
                <a:lnTo>
                  <a:pt x="1497330" y="146053"/>
                </a:lnTo>
                <a:lnTo>
                  <a:pt x="1524762" y="146053"/>
                </a:lnTo>
                <a:lnTo>
                  <a:pt x="1524762" y="135705"/>
                </a:lnTo>
                <a:lnTo>
                  <a:pt x="1440180" y="135705"/>
                </a:lnTo>
                <a:lnTo>
                  <a:pt x="1440180" y="101202"/>
                </a:lnTo>
                <a:close/>
              </a:path>
              <a:path w="2912745" h="708659">
                <a:moveTo>
                  <a:pt x="1524762" y="101202"/>
                </a:moveTo>
                <a:lnTo>
                  <a:pt x="1504188" y="101202"/>
                </a:lnTo>
                <a:lnTo>
                  <a:pt x="1482774" y="103358"/>
                </a:lnTo>
                <a:lnTo>
                  <a:pt x="1464897" y="109827"/>
                </a:lnTo>
                <a:lnTo>
                  <a:pt x="1450663" y="120610"/>
                </a:lnTo>
                <a:lnTo>
                  <a:pt x="1440180" y="135705"/>
                </a:lnTo>
                <a:lnTo>
                  <a:pt x="1524762" y="135705"/>
                </a:lnTo>
                <a:lnTo>
                  <a:pt x="1524762" y="101202"/>
                </a:lnTo>
                <a:close/>
              </a:path>
              <a:path w="2912745" h="708659">
                <a:moveTo>
                  <a:pt x="1589913" y="346168"/>
                </a:moveTo>
                <a:lnTo>
                  <a:pt x="1546479" y="366869"/>
                </a:lnTo>
                <a:lnTo>
                  <a:pt x="1562963" y="391616"/>
                </a:lnTo>
                <a:lnTo>
                  <a:pt x="1586626" y="411294"/>
                </a:lnTo>
                <a:lnTo>
                  <a:pt x="1617362" y="424286"/>
                </a:lnTo>
                <a:lnTo>
                  <a:pt x="1655064" y="428976"/>
                </a:lnTo>
                <a:lnTo>
                  <a:pt x="1701802" y="420584"/>
                </a:lnTo>
                <a:lnTo>
                  <a:pt x="1736645" y="397205"/>
                </a:lnTo>
                <a:lnTo>
                  <a:pt x="1743227" y="386421"/>
                </a:lnTo>
                <a:lnTo>
                  <a:pt x="1655064" y="386421"/>
                </a:lnTo>
                <a:lnTo>
                  <a:pt x="1632346" y="383689"/>
                </a:lnTo>
                <a:lnTo>
                  <a:pt x="1613916" y="375782"/>
                </a:lnTo>
                <a:lnTo>
                  <a:pt x="1599771" y="363131"/>
                </a:lnTo>
                <a:lnTo>
                  <a:pt x="1589913" y="346168"/>
                </a:lnTo>
                <a:close/>
              </a:path>
              <a:path w="2912745" h="708659">
                <a:moveTo>
                  <a:pt x="1765935" y="290963"/>
                </a:moveTo>
                <a:lnTo>
                  <a:pt x="1719072" y="290963"/>
                </a:lnTo>
                <a:lnTo>
                  <a:pt x="1719072" y="318565"/>
                </a:lnTo>
                <a:lnTo>
                  <a:pt x="1714696" y="345180"/>
                </a:lnTo>
                <a:lnTo>
                  <a:pt x="1702069" y="366727"/>
                </a:lnTo>
                <a:lnTo>
                  <a:pt x="1681942" y="381156"/>
                </a:lnTo>
                <a:lnTo>
                  <a:pt x="1655064" y="386421"/>
                </a:lnTo>
                <a:lnTo>
                  <a:pt x="1743227" y="386421"/>
                </a:lnTo>
                <a:lnTo>
                  <a:pt x="1758416" y="361535"/>
                </a:lnTo>
                <a:lnTo>
                  <a:pt x="1765935" y="316269"/>
                </a:lnTo>
                <a:lnTo>
                  <a:pt x="1765935" y="290963"/>
                </a:lnTo>
                <a:close/>
              </a:path>
              <a:path w="2912745" h="708659">
                <a:moveTo>
                  <a:pt x="1647063" y="96603"/>
                </a:moveTo>
                <a:lnTo>
                  <a:pt x="1605807" y="104546"/>
                </a:lnTo>
                <a:lnTo>
                  <a:pt x="1570767" y="127367"/>
                </a:lnTo>
                <a:lnTo>
                  <a:pt x="1546443" y="163557"/>
                </a:lnTo>
                <a:lnTo>
                  <a:pt x="1537335" y="211607"/>
                </a:lnTo>
                <a:lnTo>
                  <a:pt x="1546586" y="259175"/>
                </a:lnTo>
                <a:lnTo>
                  <a:pt x="1571053" y="295421"/>
                </a:lnTo>
                <a:lnTo>
                  <a:pt x="1605807" y="318513"/>
                </a:lnTo>
                <a:lnTo>
                  <a:pt x="1645920" y="326617"/>
                </a:lnTo>
                <a:lnTo>
                  <a:pt x="1666994" y="324281"/>
                </a:lnTo>
                <a:lnTo>
                  <a:pt x="1686782" y="317416"/>
                </a:lnTo>
                <a:lnTo>
                  <a:pt x="1704427" y="306238"/>
                </a:lnTo>
                <a:lnTo>
                  <a:pt x="1719072" y="290963"/>
                </a:lnTo>
                <a:lnTo>
                  <a:pt x="1765935" y="290963"/>
                </a:lnTo>
                <a:lnTo>
                  <a:pt x="1765935" y="282916"/>
                </a:lnTo>
                <a:lnTo>
                  <a:pt x="1652778" y="282916"/>
                </a:lnTo>
                <a:lnTo>
                  <a:pt x="1625488" y="277274"/>
                </a:lnTo>
                <a:lnTo>
                  <a:pt x="1603343" y="261927"/>
                </a:lnTo>
                <a:lnTo>
                  <a:pt x="1588484" y="239247"/>
                </a:lnTo>
                <a:lnTo>
                  <a:pt x="1583055" y="211607"/>
                </a:lnTo>
                <a:lnTo>
                  <a:pt x="1588484" y="183970"/>
                </a:lnTo>
                <a:lnTo>
                  <a:pt x="1603343" y="161292"/>
                </a:lnTo>
                <a:lnTo>
                  <a:pt x="1625488" y="145946"/>
                </a:lnTo>
                <a:lnTo>
                  <a:pt x="1652778" y="140304"/>
                </a:lnTo>
                <a:lnTo>
                  <a:pt x="1765935" y="140304"/>
                </a:lnTo>
                <a:lnTo>
                  <a:pt x="1765935" y="131102"/>
                </a:lnTo>
                <a:lnTo>
                  <a:pt x="1719072" y="131102"/>
                </a:lnTo>
                <a:lnTo>
                  <a:pt x="1704605" y="116494"/>
                </a:lnTo>
                <a:lnTo>
                  <a:pt x="1687353" y="105660"/>
                </a:lnTo>
                <a:lnTo>
                  <a:pt x="1667958" y="98921"/>
                </a:lnTo>
                <a:lnTo>
                  <a:pt x="1647063" y="96603"/>
                </a:lnTo>
                <a:close/>
              </a:path>
              <a:path w="2912745" h="708659">
                <a:moveTo>
                  <a:pt x="1765935" y="140304"/>
                </a:moveTo>
                <a:lnTo>
                  <a:pt x="1652778" y="140304"/>
                </a:lnTo>
                <a:lnTo>
                  <a:pt x="1680549" y="145946"/>
                </a:lnTo>
                <a:lnTo>
                  <a:pt x="1702641" y="161292"/>
                </a:lnTo>
                <a:lnTo>
                  <a:pt x="1717232" y="183970"/>
                </a:lnTo>
                <a:lnTo>
                  <a:pt x="1722501" y="211607"/>
                </a:lnTo>
                <a:lnTo>
                  <a:pt x="1717232" y="239247"/>
                </a:lnTo>
                <a:lnTo>
                  <a:pt x="1702641" y="261927"/>
                </a:lnTo>
                <a:lnTo>
                  <a:pt x="1680549" y="277274"/>
                </a:lnTo>
                <a:lnTo>
                  <a:pt x="1652778" y="282916"/>
                </a:lnTo>
                <a:lnTo>
                  <a:pt x="1765935" y="282916"/>
                </a:lnTo>
                <a:lnTo>
                  <a:pt x="1765935" y="140304"/>
                </a:lnTo>
                <a:close/>
              </a:path>
              <a:path w="2912745" h="708659">
                <a:moveTo>
                  <a:pt x="1765935" y="101202"/>
                </a:moveTo>
                <a:lnTo>
                  <a:pt x="1719072" y="101202"/>
                </a:lnTo>
                <a:lnTo>
                  <a:pt x="1719072" y="131102"/>
                </a:lnTo>
                <a:lnTo>
                  <a:pt x="1765935" y="131102"/>
                </a:lnTo>
                <a:lnTo>
                  <a:pt x="1765935" y="101202"/>
                </a:lnTo>
                <a:close/>
              </a:path>
              <a:path w="2912745" h="708659">
                <a:moveTo>
                  <a:pt x="1912239" y="97749"/>
                </a:moveTo>
                <a:lnTo>
                  <a:pt x="1867858" y="106644"/>
                </a:lnTo>
                <a:lnTo>
                  <a:pt x="1831514" y="130959"/>
                </a:lnTo>
                <a:lnTo>
                  <a:pt x="1806958" y="167133"/>
                </a:lnTo>
                <a:lnTo>
                  <a:pt x="1797939" y="211607"/>
                </a:lnTo>
                <a:lnTo>
                  <a:pt x="1800064" y="233909"/>
                </a:lnTo>
                <a:lnTo>
                  <a:pt x="1816744" y="275491"/>
                </a:lnTo>
                <a:lnTo>
                  <a:pt x="1848588" y="307695"/>
                </a:lnTo>
                <a:lnTo>
                  <a:pt x="1889593" y="324479"/>
                </a:lnTo>
                <a:lnTo>
                  <a:pt x="1912239" y="326617"/>
                </a:lnTo>
                <a:lnTo>
                  <a:pt x="1956619" y="317722"/>
                </a:lnTo>
                <a:lnTo>
                  <a:pt x="1992963" y="293409"/>
                </a:lnTo>
                <a:lnTo>
                  <a:pt x="2000867" y="281766"/>
                </a:lnTo>
                <a:lnTo>
                  <a:pt x="1911096" y="281766"/>
                </a:lnTo>
                <a:lnTo>
                  <a:pt x="1884646" y="276141"/>
                </a:lnTo>
                <a:lnTo>
                  <a:pt x="1863232" y="260920"/>
                </a:lnTo>
                <a:lnTo>
                  <a:pt x="1848891" y="238582"/>
                </a:lnTo>
                <a:lnTo>
                  <a:pt x="1843659" y="211607"/>
                </a:lnTo>
                <a:lnTo>
                  <a:pt x="1848891" y="184635"/>
                </a:lnTo>
                <a:lnTo>
                  <a:pt x="1863232" y="162299"/>
                </a:lnTo>
                <a:lnTo>
                  <a:pt x="1884646" y="147079"/>
                </a:lnTo>
                <a:lnTo>
                  <a:pt x="1911096" y="141455"/>
                </a:lnTo>
                <a:lnTo>
                  <a:pt x="1999181" y="141455"/>
                </a:lnTo>
                <a:lnTo>
                  <a:pt x="1992534" y="131534"/>
                </a:lnTo>
                <a:lnTo>
                  <a:pt x="1956458" y="106824"/>
                </a:lnTo>
                <a:lnTo>
                  <a:pt x="1912239" y="97749"/>
                </a:lnTo>
                <a:close/>
              </a:path>
              <a:path w="2912745" h="708659">
                <a:moveTo>
                  <a:pt x="1999181" y="141455"/>
                </a:moveTo>
                <a:lnTo>
                  <a:pt x="1911096" y="141455"/>
                </a:lnTo>
                <a:lnTo>
                  <a:pt x="1937545" y="147079"/>
                </a:lnTo>
                <a:lnTo>
                  <a:pt x="1958959" y="162299"/>
                </a:lnTo>
                <a:lnTo>
                  <a:pt x="1973300" y="184635"/>
                </a:lnTo>
                <a:lnTo>
                  <a:pt x="1978533" y="211607"/>
                </a:lnTo>
                <a:lnTo>
                  <a:pt x="1973300" y="238582"/>
                </a:lnTo>
                <a:lnTo>
                  <a:pt x="1958959" y="260920"/>
                </a:lnTo>
                <a:lnTo>
                  <a:pt x="1937545" y="276141"/>
                </a:lnTo>
                <a:lnTo>
                  <a:pt x="1911096" y="281766"/>
                </a:lnTo>
                <a:lnTo>
                  <a:pt x="2000867" y="281766"/>
                </a:lnTo>
                <a:lnTo>
                  <a:pt x="2017520" y="257235"/>
                </a:lnTo>
                <a:lnTo>
                  <a:pt x="2026539" y="212759"/>
                </a:lnTo>
                <a:lnTo>
                  <a:pt x="2017037" y="168104"/>
                </a:lnTo>
                <a:lnTo>
                  <a:pt x="1999181" y="141455"/>
                </a:lnTo>
                <a:close/>
              </a:path>
              <a:path w="2912745" h="708659">
                <a:moveTo>
                  <a:pt x="2079117" y="101202"/>
                </a:moveTo>
                <a:lnTo>
                  <a:pt x="2031111" y="101202"/>
                </a:lnTo>
                <a:lnTo>
                  <a:pt x="2104263" y="322018"/>
                </a:lnTo>
                <a:lnTo>
                  <a:pt x="2149983" y="322018"/>
                </a:lnTo>
                <a:lnTo>
                  <a:pt x="2173811" y="257610"/>
                </a:lnTo>
                <a:lnTo>
                  <a:pt x="2129409" y="257610"/>
                </a:lnTo>
                <a:lnTo>
                  <a:pt x="2079117" y="101202"/>
                </a:lnTo>
                <a:close/>
              </a:path>
              <a:path w="2912745" h="708659">
                <a:moveTo>
                  <a:pt x="2256071" y="164454"/>
                </a:moveTo>
                <a:lnTo>
                  <a:pt x="2208276" y="164454"/>
                </a:lnTo>
                <a:lnTo>
                  <a:pt x="2266569" y="322018"/>
                </a:lnTo>
                <a:lnTo>
                  <a:pt x="2312289" y="322018"/>
                </a:lnTo>
                <a:lnTo>
                  <a:pt x="2334626" y="257610"/>
                </a:lnTo>
                <a:lnTo>
                  <a:pt x="2289429" y="257610"/>
                </a:lnTo>
                <a:lnTo>
                  <a:pt x="2256071" y="164454"/>
                </a:lnTo>
                <a:close/>
              </a:path>
              <a:path w="2912745" h="708659">
                <a:moveTo>
                  <a:pt x="2233422" y="101202"/>
                </a:moveTo>
                <a:lnTo>
                  <a:pt x="2186559" y="101202"/>
                </a:lnTo>
                <a:lnTo>
                  <a:pt x="2129409" y="257610"/>
                </a:lnTo>
                <a:lnTo>
                  <a:pt x="2173811" y="257610"/>
                </a:lnTo>
                <a:lnTo>
                  <a:pt x="2208276" y="164454"/>
                </a:lnTo>
                <a:lnTo>
                  <a:pt x="2256071" y="164454"/>
                </a:lnTo>
                <a:lnTo>
                  <a:pt x="2233422" y="101202"/>
                </a:lnTo>
                <a:close/>
              </a:path>
              <a:path w="2912745" h="708659">
                <a:moveTo>
                  <a:pt x="2388870" y="101202"/>
                </a:moveTo>
                <a:lnTo>
                  <a:pt x="2340864" y="101202"/>
                </a:lnTo>
                <a:lnTo>
                  <a:pt x="2289429" y="257610"/>
                </a:lnTo>
                <a:lnTo>
                  <a:pt x="2334626" y="257610"/>
                </a:lnTo>
                <a:lnTo>
                  <a:pt x="2388870" y="101202"/>
                </a:lnTo>
                <a:close/>
              </a:path>
              <a:path w="2912745" h="708659">
                <a:moveTo>
                  <a:pt x="2434590" y="3441"/>
                </a:moveTo>
                <a:lnTo>
                  <a:pt x="2426589" y="3441"/>
                </a:lnTo>
                <a:lnTo>
                  <a:pt x="2417445" y="6896"/>
                </a:lnTo>
                <a:lnTo>
                  <a:pt x="2406015" y="18389"/>
                </a:lnTo>
                <a:lnTo>
                  <a:pt x="2402586" y="26441"/>
                </a:lnTo>
                <a:lnTo>
                  <a:pt x="2402586" y="35648"/>
                </a:lnTo>
                <a:lnTo>
                  <a:pt x="2430911" y="67706"/>
                </a:lnTo>
                <a:lnTo>
                  <a:pt x="2440019" y="67275"/>
                </a:lnTo>
                <a:lnTo>
                  <a:pt x="2466433" y="32612"/>
                </a:lnTo>
                <a:lnTo>
                  <a:pt x="2464308" y="22999"/>
                </a:lnTo>
                <a:lnTo>
                  <a:pt x="2459664" y="15089"/>
                </a:lnTo>
                <a:lnTo>
                  <a:pt x="2452878" y="8905"/>
                </a:lnTo>
                <a:lnTo>
                  <a:pt x="2444377" y="4879"/>
                </a:lnTo>
                <a:lnTo>
                  <a:pt x="2434590" y="3441"/>
                </a:lnTo>
                <a:close/>
              </a:path>
              <a:path w="2912745" h="708659">
                <a:moveTo>
                  <a:pt x="2458593" y="101202"/>
                </a:moveTo>
                <a:lnTo>
                  <a:pt x="2411730" y="101202"/>
                </a:lnTo>
                <a:lnTo>
                  <a:pt x="2411730" y="322018"/>
                </a:lnTo>
                <a:lnTo>
                  <a:pt x="2458593" y="322018"/>
                </a:lnTo>
                <a:lnTo>
                  <a:pt x="2458593" y="101202"/>
                </a:lnTo>
                <a:close/>
              </a:path>
              <a:path w="2912745" h="708659">
                <a:moveTo>
                  <a:pt x="2523744" y="253011"/>
                </a:moveTo>
                <a:lnTo>
                  <a:pt x="2481453" y="276015"/>
                </a:lnTo>
                <a:lnTo>
                  <a:pt x="2497776" y="297956"/>
                </a:lnTo>
                <a:lnTo>
                  <a:pt x="2519457" y="313536"/>
                </a:lnTo>
                <a:lnTo>
                  <a:pt x="2546711" y="322430"/>
                </a:lnTo>
                <a:lnTo>
                  <a:pt x="2579751" y="324316"/>
                </a:lnTo>
                <a:lnTo>
                  <a:pt x="2619416" y="318530"/>
                </a:lnTo>
                <a:lnTo>
                  <a:pt x="2647616" y="302178"/>
                </a:lnTo>
                <a:lnTo>
                  <a:pt x="2660136" y="285212"/>
                </a:lnTo>
                <a:lnTo>
                  <a:pt x="2582037" y="285212"/>
                </a:lnTo>
                <a:lnTo>
                  <a:pt x="2563606" y="283092"/>
                </a:lnTo>
                <a:lnTo>
                  <a:pt x="2547747" y="276875"/>
                </a:lnTo>
                <a:lnTo>
                  <a:pt x="2534459" y="266777"/>
                </a:lnTo>
                <a:lnTo>
                  <a:pt x="2523744" y="253011"/>
                </a:lnTo>
                <a:close/>
              </a:path>
              <a:path w="2912745" h="708659">
                <a:moveTo>
                  <a:pt x="2577465" y="95453"/>
                </a:moveTo>
                <a:lnTo>
                  <a:pt x="2541889" y="101023"/>
                </a:lnTo>
                <a:lnTo>
                  <a:pt x="2514885" y="115866"/>
                </a:lnTo>
                <a:lnTo>
                  <a:pt x="2497740" y="137178"/>
                </a:lnTo>
                <a:lnTo>
                  <a:pt x="2491740" y="162157"/>
                </a:lnTo>
                <a:lnTo>
                  <a:pt x="2498401" y="190675"/>
                </a:lnTo>
                <a:lnTo>
                  <a:pt x="2515885" y="209165"/>
                </a:lnTo>
                <a:lnTo>
                  <a:pt x="2540442" y="220540"/>
                </a:lnTo>
                <a:lnTo>
                  <a:pt x="2568321" y="227711"/>
                </a:lnTo>
                <a:lnTo>
                  <a:pt x="2588948" y="232527"/>
                </a:lnTo>
                <a:lnTo>
                  <a:pt x="2606468" y="237774"/>
                </a:lnTo>
                <a:lnTo>
                  <a:pt x="2618630" y="245178"/>
                </a:lnTo>
                <a:lnTo>
                  <a:pt x="2623185" y="256465"/>
                </a:lnTo>
                <a:lnTo>
                  <a:pt x="2620613" y="267262"/>
                </a:lnTo>
                <a:lnTo>
                  <a:pt x="2612898" y="276443"/>
                </a:lnTo>
                <a:lnTo>
                  <a:pt x="2600039" y="282822"/>
                </a:lnTo>
                <a:lnTo>
                  <a:pt x="2582037" y="285212"/>
                </a:lnTo>
                <a:lnTo>
                  <a:pt x="2660136" y="285212"/>
                </a:lnTo>
                <a:lnTo>
                  <a:pt x="2664458" y="279356"/>
                </a:lnTo>
                <a:lnTo>
                  <a:pt x="2670048" y="254162"/>
                </a:lnTo>
                <a:lnTo>
                  <a:pt x="2662868" y="225465"/>
                </a:lnTo>
                <a:lnTo>
                  <a:pt x="2644330" y="206579"/>
                </a:lnTo>
                <a:lnTo>
                  <a:pt x="2618934" y="194808"/>
                </a:lnTo>
                <a:lnTo>
                  <a:pt x="2591181" y="187458"/>
                </a:lnTo>
                <a:lnTo>
                  <a:pt x="2568499" y="182678"/>
                </a:lnTo>
                <a:lnTo>
                  <a:pt x="2552033" y="177683"/>
                </a:lnTo>
                <a:lnTo>
                  <a:pt x="2541996" y="170962"/>
                </a:lnTo>
                <a:lnTo>
                  <a:pt x="2538603" y="161006"/>
                </a:lnTo>
                <a:lnTo>
                  <a:pt x="2540799" y="150565"/>
                </a:lnTo>
                <a:lnTo>
                  <a:pt x="2547604" y="142173"/>
                </a:lnTo>
                <a:lnTo>
                  <a:pt x="2559337" y="136585"/>
                </a:lnTo>
                <a:lnTo>
                  <a:pt x="2576322" y="134555"/>
                </a:lnTo>
                <a:lnTo>
                  <a:pt x="2663580" y="134555"/>
                </a:lnTo>
                <a:lnTo>
                  <a:pt x="2650920" y="120194"/>
                </a:lnTo>
                <a:lnTo>
                  <a:pt x="2631043" y="106808"/>
                </a:lnTo>
                <a:lnTo>
                  <a:pt x="2606665" y="98381"/>
                </a:lnTo>
                <a:lnTo>
                  <a:pt x="2577465" y="95453"/>
                </a:lnTo>
                <a:close/>
              </a:path>
              <a:path w="2912745" h="708659">
                <a:moveTo>
                  <a:pt x="2663580" y="134555"/>
                </a:moveTo>
                <a:lnTo>
                  <a:pt x="2576322" y="134555"/>
                </a:lnTo>
                <a:lnTo>
                  <a:pt x="2592859" y="136244"/>
                </a:lnTo>
                <a:lnTo>
                  <a:pt x="2606611" y="141168"/>
                </a:lnTo>
                <a:lnTo>
                  <a:pt x="2617791" y="149110"/>
                </a:lnTo>
                <a:lnTo>
                  <a:pt x="2626614" y="159854"/>
                </a:lnTo>
                <a:lnTo>
                  <a:pt x="2666619" y="138002"/>
                </a:lnTo>
                <a:lnTo>
                  <a:pt x="2663580" y="134555"/>
                </a:lnTo>
                <a:close/>
              </a:path>
              <a:path w="2912745" h="708659">
                <a:moveTo>
                  <a:pt x="2800350" y="96603"/>
                </a:moveTo>
                <a:lnTo>
                  <a:pt x="2755487" y="105516"/>
                </a:lnTo>
                <a:lnTo>
                  <a:pt x="2719197" y="129954"/>
                </a:lnTo>
                <a:lnTo>
                  <a:pt x="2694908" y="166468"/>
                </a:lnTo>
                <a:lnTo>
                  <a:pt x="2686050" y="211607"/>
                </a:lnTo>
                <a:lnTo>
                  <a:pt x="2694443" y="256570"/>
                </a:lnTo>
                <a:lnTo>
                  <a:pt x="2718054" y="292690"/>
                </a:lnTo>
                <a:lnTo>
                  <a:pt x="2754522" y="316733"/>
                </a:lnTo>
                <a:lnTo>
                  <a:pt x="2801493" y="325466"/>
                </a:lnTo>
                <a:lnTo>
                  <a:pt x="2835568" y="321136"/>
                </a:lnTo>
                <a:lnTo>
                  <a:pt x="2864072" y="308934"/>
                </a:lnTo>
                <a:lnTo>
                  <a:pt x="2887003" y="290048"/>
                </a:lnTo>
                <a:lnTo>
                  <a:pt x="2891261" y="284067"/>
                </a:lnTo>
                <a:lnTo>
                  <a:pt x="2801493" y="284067"/>
                </a:lnTo>
                <a:lnTo>
                  <a:pt x="2775471" y="280113"/>
                </a:lnTo>
                <a:lnTo>
                  <a:pt x="2754487" y="268827"/>
                </a:lnTo>
                <a:lnTo>
                  <a:pt x="2739288" y="251072"/>
                </a:lnTo>
                <a:lnTo>
                  <a:pt x="2730627" y="227711"/>
                </a:lnTo>
                <a:lnTo>
                  <a:pt x="2912364" y="227711"/>
                </a:lnTo>
                <a:lnTo>
                  <a:pt x="2912364" y="209311"/>
                </a:lnTo>
                <a:lnTo>
                  <a:pt x="2908570" y="187458"/>
                </a:lnTo>
                <a:lnTo>
                  <a:pt x="2734056" y="187458"/>
                </a:lnTo>
                <a:lnTo>
                  <a:pt x="2743932" y="167114"/>
                </a:lnTo>
                <a:lnTo>
                  <a:pt x="2759059" y="151515"/>
                </a:lnTo>
                <a:lnTo>
                  <a:pt x="2778258" y="141524"/>
                </a:lnTo>
                <a:lnTo>
                  <a:pt x="2800350" y="138002"/>
                </a:lnTo>
                <a:lnTo>
                  <a:pt x="2887502" y="138002"/>
                </a:lnTo>
                <a:lnTo>
                  <a:pt x="2881217" y="128374"/>
                </a:lnTo>
                <a:lnTo>
                  <a:pt x="2845498" y="104995"/>
                </a:lnTo>
                <a:lnTo>
                  <a:pt x="2800350" y="96603"/>
                </a:lnTo>
                <a:close/>
              </a:path>
              <a:path w="2912745" h="708659">
                <a:moveTo>
                  <a:pt x="2865501" y="243814"/>
                </a:moveTo>
                <a:lnTo>
                  <a:pt x="2854535" y="260777"/>
                </a:lnTo>
                <a:lnTo>
                  <a:pt x="2839497" y="273428"/>
                </a:lnTo>
                <a:lnTo>
                  <a:pt x="2821459" y="281335"/>
                </a:lnTo>
                <a:lnTo>
                  <a:pt x="2801493" y="284067"/>
                </a:lnTo>
                <a:lnTo>
                  <a:pt x="2891261" y="284067"/>
                </a:lnTo>
                <a:lnTo>
                  <a:pt x="2904363" y="265662"/>
                </a:lnTo>
                <a:lnTo>
                  <a:pt x="2865501" y="243814"/>
                </a:lnTo>
                <a:close/>
              </a:path>
              <a:path w="2912745" h="708659">
                <a:moveTo>
                  <a:pt x="2887502" y="138002"/>
                </a:moveTo>
                <a:lnTo>
                  <a:pt x="2800350" y="138002"/>
                </a:lnTo>
                <a:lnTo>
                  <a:pt x="2824031" y="141363"/>
                </a:lnTo>
                <a:lnTo>
                  <a:pt x="2843212" y="151086"/>
                </a:lnTo>
                <a:lnTo>
                  <a:pt x="2857250" y="166631"/>
                </a:lnTo>
                <a:lnTo>
                  <a:pt x="2865501" y="187458"/>
                </a:lnTo>
                <a:lnTo>
                  <a:pt x="2908570" y="187458"/>
                </a:lnTo>
                <a:lnTo>
                  <a:pt x="2904505" y="164045"/>
                </a:lnTo>
                <a:lnTo>
                  <a:pt x="2887502" y="138002"/>
                </a:lnTo>
                <a:close/>
              </a:path>
              <a:path w="2912745" h="708659">
                <a:moveTo>
                  <a:pt x="320040" y="0"/>
                </a:moveTo>
                <a:lnTo>
                  <a:pt x="128016" y="0"/>
                </a:lnTo>
                <a:lnTo>
                  <a:pt x="128016" y="64396"/>
                </a:lnTo>
                <a:lnTo>
                  <a:pt x="320040" y="64396"/>
                </a:lnTo>
                <a:lnTo>
                  <a:pt x="320040" y="0"/>
                </a:lnTo>
                <a:close/>
              </a:path>
              <a:path w="2912745" h="708659">
                <a:moveTo>
                  <a:pt x="192024" y="257610"/>
                </a:moveTo>
                <a:lnTo>
                  <a:pt x="0" y="257610"/>
                </a:lnTo>
                <a:lnTo>
                  <a:pt x="0" y="322018"/>
                </a:lnTo>
                <a:lnTo>
                  <a:pt x="192024" y="322018"/>
                </a:lnTo>
                <a:lnTo>
                  <a:pt x="192024" y="257610"/>
                </a:lnTo>
                <a:close/>
              </a:path>
              <a:path w="2912745" h="708659">
                <a:moveTo>
                  <a:pt x="320040" y="644042"/>
                </a:moveTo>
                <a:lnTo>
                  <a:pt x="128016" y="644042"/>
                </a:lnTo>
                <a:lnTo>
                  <a:pt x="128016" y="708445"/>
                </a:lnTo>
                <a:lnTo>
                  <a:pt x="320040" y="708445"/>
                </a:lnTo>
                <a:lnTo>
                  <a:pt x="320040" y="644042"/>
                </a:lnTo>
                <a:close/>
              </a:path>
              <a:path w="2912745" h="708659">
                <a:moveTo>
                  <a:pt x="704088" y="0"/>
                </a:moveTo>
                <a:lnTo>
                  <a:pt x="384048" y="0"/>
                </a:lnTo>
                <a:lnTo>
                  <a:pt x="384048" y="64396"/>
                </a:lnTo>
                <a:lnTo>
                  <a:pt x="704088" y="64396"/>
                </a:lnTo>
                <a:lnTo>
                  <a:pt x="704088" y="0"/>
                </a:lnTo>
                <a:close/>
              </a:path>
              <a:path w="2912745" h="708659">
                <a:moveTo>
                  <a:pt x="704088" y="128804"/>
                </a:moveTo>
                <a:lnTo>
                  <a:pt x="384048" y="128804"/>
                </a:lnTo>
                <a:lnTo>
                  <a:pt x="384048" y="193207"/>
                </a:lnTo>
                <a:lnTo>
                  <a:pt x="704088" y="193207"/>
                </a:lnTo>
                <a:lnTo>
                  <a:pt x="704088" y="128804"/>
                </a:lnTo>
                <a:close/>
              </a:path>
              <a:path w="2912745" h="708659">
                <a:moveTo>
                  <a:pt x="704088" y="257610"/>
                </a:moveTo>
                <a:lnTo>
                  <a:pt x="384048" y="257610"/>
                </a:lnTo>
                <a:lnTo>
                  <a:pt x="384048" y="322018"/>
                </a:lnTo>
                <a:lnTo>
                  <a:pt x="704088" y="322018"/>
                </a:lnTo>
                <a:lnTo>
                  <a:pt x="704088" y="257610"/>
                </a:lnTo>
                <a:close/>
              </a:path>
              <a:path w="2912745" h="708659">
                <a:moveTo>
                  <a:pt x="320040" y="386421"/>
                </a:moveTo>
                <a:lnTo>
                  <a:pt x="0" y="386421"/>
                </a:lnTo>
                <a:lnTo>
                  <a:pt x="0" y="450829"/>
                </a:lnTo>
                <a:lnTo>
                  <a:pt x="320040" y="450829"/>
                </a:lnTo>
                <a:lnTo>
                  <a:pt x="320040" y="386421"/>
                </a:lnTo>
                <a:close/>
              </a:path>
              <a:path w="2912745" h="708659">
                <a:moveTo>
                  <a:pt x="702945" y="515232"/>
                </a:moveTo>
                <a:lnTo>
                  <a:pt x="382905" y="515232"/>
                </a:lnTo>
                <a:lnTo>
                  <a:pt x="382905" y="579635"/>
                </a:lnTo>
                <a:lnTo>
                  <a:pt x="702945" y="579635"/>
                </a:lnTo>
                <a:lnTo>
                  <a:pt x="702945" y="515232"/>
                </a:lnTo>
                <a:close/>
              </a:path>
            </a:pathLst>
          </a:custGeom>
          <a:solidFill>
            <a:srgbClr val="1D16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04190">
              <a:lnSpc>
                <a:spcPct val="100000"/>
              </a:lnSpc>
              <a:spcBef>
                <a:spcPts val="100"/>
              </a:spcBef>
            </a:pPr>
            <a:r>
              <a:rPr dirty="0" spc="-700"/>
              <a:t>TECHNOLOGIE</a:t>
            </a:r>
            <a:r>
              <a:rPr dirty="0" spc="-525"/>
              <a:t> </a:t>
            </a:r>
            <a:r>
              <a:rPr dirty="0" spc="-900"/>
              <a:t>UTILISÉE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6974" y="4295463"/>
            <a:ext cx="7188834" cy="1366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800" spc="-855"/>
              <a:t>WCP</a:t>
            </a:r>
            <a:r>
              <a:rPr dirty="0" sz="8800" spc="-640"/>
              <a:t> </a:t>
            </a:r>
            <a:r>
              <a:rPr dirty="0" sz="8800" spc="-915"/>
              <a:t>PORTAL</a:t>
            </a:r>
            <a:endParaRPr sz="8800"/>
          </a:p>
        </p:txBody>
      </p:sp>
      <p:sp>
        <p:nvSpPr>
          <p:cNvPr id="3" name="object 3" descr=""/>
          <p:cNvSpPr txBox="1"/>
          <p:nvPr/>
        </p:nvSpPr>
        <p:spPr>
          <a:xfrm>
            <a:off x="2998851" y="5567056"/>
            <a:ext cx="499681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500" spc="45">
                <a:latin typeface="Arial"/>
                <a:cs typeface="Arial"/>
              </a:rPr>
              <a:t>Découvrez</a:t>
            </a:r>
            <a:r>
              <a:rPr dirty="0" sz="2500" spc="20">
                <a:latin typeface="Arial"/>
                <a:cs typeface="Arial"/>
              </a:rPr>
              <a:t> </a:t>
            </a:r>
            <a:r>
              <a:rPr dirty="0" sz="2500" spc="105">
                <a:latin typeface="Arial"/>
                <a:cs typeface="Arial"/>
              </a:rPr>
              <a:t>une</a:t>
            </a:r>
            <a:r>
              <a:rPr dirty="0" sz="2500" spc="20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chaîne </a:t>
            </a:r>
            <a:r>
              <a:rPr dirty="0" sz="2500" spc="114">
                <a:latin typeface="Arial"/>
                <a:cs typeface="Arial"/>
              </a:rPr>
              <a:t>d'approvisionnement</a:t>
            </a:r>
            <a:r>
              <a:rPr dirty="0" sz="2500" spc="5">
                <a:latin typeface="Arial"/>
                <a:cs typeface="Arial"/>
              </a:rPr>
              <a:t> </a:t>
            </a:r>
            <a:r>
              <a:rPr dirty="0" sz="2500" spc="85">
                <a:latin typeface="Arial"/>
                <a:cs typeface="Arial"/>
              </a:rPr>
              <a:t>plus</a:t>
            </a:r>
            <a:r>
              <a:rPr dirty="0" sz="2500" spc="10">
                <a:latin typeface="Arial"/>
                <a:cs typeface="Arial"/>
              </a:rPr>
              <a:t> </a:t>
            </a:r>
            <a:r>
              <a:rPr dirty="0" sz="2500" spc="50">
                <a:latin typeface="Arial"/>
                <a:cs typeface="Arial"/>
              </a:rPr>
              <a:t>visible</a:t>
            </a:r>
            <a:endParaRPr sz="25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13073" y="9288860"/>
            <a:ext cx="1943099" cy="8572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0" y="12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3243547" y="1904492"/>
                  </a:moveTo>
                  <a:lnTo>
                    <a:pt x="0" y="1904492"/>
                  </a:lnTo>
                  <a:lnTo>
                    <a:pt x="0" y="8443443"/>
                  </a:lnTo>
                  <a:lnTo>
                    <a:pt x="13243547" y="8443443"/>
                  </a:lnTo>
                  <a:lnTo>
                    <a:pt x="13243547" y="1904492"/>
                  </a:lnTo>
                  <a:close/>
                </a:path>
                <a:path w="18288000" h="10287000">
                  <a:moveTo>
                    <a:pt x="18287988" y="0"/>
                  </a:moveTo>
                  <a:lnTo>
                    <a:pt x="13243560" y="0"/>
                  </a:lnTo>
                  <a:lnTo>
                    <a:pt x="13243560" y="10286987"/>
                  </a:lnTo>
                  <a:lnTo>
                    <a:pt x="18287988" y="10286987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727272">
                <a:alpha val="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13908" y="2443911"/>
              <a:ext cx="6086475" cy="550545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8963" y="5460199"/>
              <a:ext cx="1371587" cy="137159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03778" y="5460199"/>
              <a:ext cx="1123949" cy="112394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7624" y="5460199"/>
              <a:ext cx="1114424" cy="111442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5476" y="5344731"/>
              <a:ext cx="1343024" cy="1343024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430977" y="2301366"/>
            <a:ext cx="10694035" cy="2854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800">
                <a:latin typeface="Lucida Sans"/>
                <a:cs typeface="Lucida Sans"/>
              </a:rPr>
              <a:t>Le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tableau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de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bord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du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centre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de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commandement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est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une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plateforme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30">
                <a:latin typeface="Lucida Sans"/>
                <a:cs typeface="Lucida Sans"/>
              </a:rPr>
              <a:t>client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complète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qui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offre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une </a:t>
            </a:r>
            <a:r>
              <a:rPr dirty="0" sz="1800" spc="-40">
                <a:latin typeface="Lucida Sans"/>
                <a:cs typeface="Lucida Sans"/>
              </a:rPr>
              <a:t>visibilité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en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temps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réel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sur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toutes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vos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35">
                <a:latin typeface="Lucida Sans"/>
                <a:cs typeface="Lucida Sans"/>
              </a:rPr>
              <a:t>expéditions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en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un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seul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endroit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centralisé.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Grâce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à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cet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outil </a:t>
            </a:r>
            <a:r>
              <a:rPr dirty="0" sz="1800" spc="-40">
                <a:latin typeface="Lucida Sans"/>
                <a:cs typeface="Lucida Sans"/>
              </a:rPr>
              <a:t>convivial,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vous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35">
                <a:latin typeface="Lucida Sans"/>
                <a:cs typeface="Lucida Sans"/>
              </a:rPr>
              <a:t>pouvez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facilement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suivre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et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surveiller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vos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envois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et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conteneurs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à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tout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moment,</a:t>
            </a:r>
            <a:r>
              <a:rPr dirty="0" sz="1800" spc="50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sept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jours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sur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sept.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Il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propose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une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gamme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de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30">
                <a:latin typeface="Lucida Sans"/>
                <a:cs typeface="Lucida Sans"/>
              </a:rPr>
              <a:t>fonctionnalités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pour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30">
                <a:latin typeface="Lucida Sans"/>
                <a:cs typeface="Lucida Sans"/>
              </a:rPr>
              <a:t>simplifier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votre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processus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de </a:t>
            </a:r>
            <a:r>
              <a:rPr dirty="0" sz="1800" spc="-35">
                <a:latin typeface="Lucida Sans"/>
                <a:cs typeface="Lucida Sans"/>
              </a:rPr>
              <a:t>gestion</a:t>
            </a:r>
            <a:r>
              <a:rPr dirty="0" sz="1800" spc="-11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des</a:t>
            </a:r>
            <a:r>
              <a:rPr dirty="0" sz="1800" spc="-13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expéditions.</a:t>
            </a:r>
            <a:endParaRPr sz="1800">
              <a:latin typeface="Lucida Sans"/>
              <a:cs typeface="Lucida Sans"/>
            </a:endParaRPr>
          </a:p>
          <a:p>
            <a:pPr marL="12700" marR="11430">
              <a:lnSpc>
                <a:spcPct val="114599"/>
              </a:lnSpc>
            </a:pPr>
            <a:r>
              <a:rPr dirty="0" sz="1800" spc="-45">
                <a:latin typeface="Lucida Sans"/>
                <a:cs typeface="Lucida Sans"/>
              </a:rPr>
              <a:t>Avec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le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35">
                <a:latin typeface="Lucida Sans"/>
                <a:cs typeface="Lucida Sans"/>
              </a:rPr>
              <a:t>suivi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en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direct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des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navires,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vous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35">
                <a:latin typeface="Lucida Sans"/>
                <a:cs typeface="Lucida Sans"/>
              </a:rPr>
              <a:t>pouvez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rester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informé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de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l'avancement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de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vos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expéditions </a:t>
            </a:r>
            <a:r>
              <a:rPr dirty="0" sz="1800" spc="-25">
                <a:latin typeface="Lucida Sans"/>
                <a:cs typeface="Lucida Sans"/>
              </a:rPr>
              <a:t>lorsqu'elles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voyagent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à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travers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l'océan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entre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les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ports.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40">
                <a:latin typeface="Lucida Sans"/>
                <a:cs typeface="Lucida Sans"/>
              </a:rPr>
              <a:t>Vous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30">
                <a:latin typeface="Lucida Sans"/>
                <a:cs typeface="Lucida Sans"/>
              </a:rPr>
              <a:t>recevez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des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heures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d'arrivée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estimées </a:t>
            </a:r>
            <a:r>
              <a:rPr dirty="0" sz="1800" spc="-65">
                <a:latin typeface="Lucida Sans"/>
                <a:cs typeface="Lucida Sans"/>
              </a:rPr>
              <a:t>(ETA)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de</a:t>
            </a:r>
            <a:r>
              <a:rPr dirty="0" sz="1800" spc="-12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la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part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du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capitaine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du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navire,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vous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assurant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ainsi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d'avoir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les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informations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les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plus </a:t>
            </a:r>
            <a:r>
              <a:rPr dirty="0" sz="1800" spc="-25">
                <a:latin typeface="Lucida Sans"/>
                <a:cs typeface="Lucida Sans"/>
              </a:rPr>
              <a:t>précises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à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portée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de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main.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358573" y="602767"/>
            <a:ext cx="9656445" cy="768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6445" marR="5080" indent="-754380">
              <a:lnSpc>
                <a:spcPct val="116100"/>
              </a:lnSpc>
              <a:spcBef>
                <a:spcPts val="100"/>
              </a:spcBef>
            </a:pPr>
            <a:r>
              <a:rPr dirty="0" sz="2100" spc="-190">
                <a:latin typeface="Arial Black"/>
                <a:cs typeface="Arial Black"/>
              </a:rPr>
              <a:t>UNE</a:t>
            </a:r>
            <a:r>
              <a:rPr dirty="0" sz="2100" spc="-140">
                <a:latin typeface="Arial Black"/>
                <a:cs typeface="Arial Black"/>
              </a:rPr>
              <a:t> </a:t>
            </a:r>
            <a:r>
              <a:rPr dirty="0" sz="2100" spc="-265">
                <a:latin typeface="Arial Black"/>
                <a:cs typeface="Arial Black"/>
              </a:rPr>
              <a:t>EXPÉRIENCE</a:t>
            </a:r>
            <a:r>
              <a:rPr dirty="0" sz="2100" spc="-135">
                <a:latin typeface="Arial Black"/>
                <a:cs typeface="Arial Black"/>
              </a:rPr>
              <a:t> </a:t>
            </a:r>
            <a:r>
              <a:rPr dirty="0" sz="2100" spc="-185">
                <a:latin typeface="Arial Black"/>
                <a:cs typeface="Arial Black"/>
              </a:rPr>
              <a:t>NUMÉRIQUE</a:t>
            </a:r>
            <a:r>
              <a:rPr dirty="0" sz="2100" spc="-135">
                <a:latin typeface="Arial Black"/>
                <a:cs typeface="Arial Black"/>
              </a:rPr>
              <a:t> </a:t>
            </a:r>
            <a:r>
              <a:rPr dirty="0" sz="2100" spc="-175">
                <a:latin typeface="Arial Black"/>
                <a:cs typeface="Arial Black"/>
              </a:rPr>
              <a:t>MODERNE</a:t>
            </a:r>
            <a:r>
              <a:rPr dirty="0" sz="2100" spc="-135">
                <a:latin typeface="Arial Black"/>
                <a:cs typeface="Arial Black"/>
              </a:rPr>
              <a:t> </a:t>
            </a:r>
            <a:r>
              <a:rPr dirty="0" sz="2100" spc="-190">
                <a:latin typeface="Arial Black"/>
                <a:cs typeface="Arial Black"/>
              </a:rPr>
              <a:t>POUR</a:t>
            </a:r>
            <a:r>
              <a:rPr dirty="0" sz="2100" spc="-135">
                <a:latin typeface="Arial Black"/>
                <a:cs typeface="Arial Black"/>
              </a:rPr>
              <a:t> </a:t>
            </a:r>
            <a:r>
              <a:rPr dirty="0" sz="2100" spc="-235">
                <a:latin typeface="Arial Black"/>
                <a:cs typeface="Arial Black"/>
              </a:rPr>
              <a:t>VOUS</a:t>
            </a:r>
            <a:r>
              <a:rPr dirty="0" sz="2100" spc="-135">
                <a:latin typeface="Arial Black"/>
                <a:cs typeface="Arial Black"/>
              </a:rPr>
              <a:t> </a:t>
            </a:r>
            <a:r>
              <a:rPr dirty="0" sz="2100" spc="-210">
                <a:latin typeface="Arial Black"/>
                <a:cs typeface="Arial Black"/>
              </a:rPr>
              <a:t>AIDER</a:t>
            </a:r>
            <a:r>
              <a:rPr dirty="0" sz="2100" spc="-135">
                <a:latin typeface="Arial Black"/>
                <a:cs typeface="Arial Black"/>
              </a:rPr>
              <a:t> </a:t>
            </a:r>
            <a:r>
              <a:rPr dirty="0" sz="2100" spc="-204">
                <a:latin typeface="Arial Black"/>
                <a:cs typeface="Arial Black"/>
              </a:rPr>
              <a:t>À</a:t>
            </a:r>
            <a:r>
              <a:rPr dirty="0" sz="2100" spc="-140">
                <a:latin typeface="Arial Black"/>
                <a:cs typeface="Arial Black"/>
              </a:rPr>
              <a:t> PLANIFIER, </a:t>
            </a:r>
            <a:r>
              <a:rPr dirty="0" sz="2100" spc="-295">
                <a:latin typeface="Arial Black"/>
                <a:cs typeface="Arial Black"/>
              </a:rPr>
              <a:t>GÉRER</a:t>
            </a:r>
            <a:r>
              <a:rPr dirty="0" sz="2100" spc="-135">
                <a:latin typeface="Arial Black"/>
                <a:cs typeface="Arial Black"/>
              </a:rPr>
              <a:t> </a:t>
            </a:r>
            <a:r>
              <a:rPr dirty="0" sz="2100" spc="-340">
                <a:latin typeface="Arial Black"/>
                <a:cs typeface="Arial Black"/>
              </a:rPr>
              <a:t>ET</a:t>
            </a:r>
            <a:r>
              <a:rPr dirty="0" sz="2100" spc="-130">
                <a:latin typeface="Arial Black"/>
                <a:cs typeface="Arial Black"/>
              </a:rPr>
              <a:t> </a:t>
            </a:r>
            <a:r>
              <a:rPr dirty="0" sz="2100" spc="-215">
                <a:latin typeface="Arial Black"/>
                <a:cs typeface="Arial Black"/>
              </a:rPr>
              <a:t>OPTIMISER</a:t>
            </a:r>
            <a:r>
              <a:rPr dirty="0" sz="2100" spc="-130">
                <a:latin typeface="Arial Black"/>
                <a:cs typeface="Arial Black"/>
              </a:rPr>
              <a:t> </a:t>
            </a:r>
            <a:r>
              <a:rPr dirty="0" sz="2100" spc="-265">
                <a:latin typeface="Arial Black"/>
                <a:cs typeface="Arial Black"/>
              </a:rPr>
              <a:t>VOTRE</a:t>
            </a:r>
            <a:r>
              <a:rPr dirty="0" sz="2100" spc="-130">
                <a:latin typeface="Arial Black"/>
                <a:cs typeface="Arial Black"/>
              </a:rPr>
              <a:t> </a:t>
            </a:r>
            <a:r>
              <a:rPr dirty="0" sz="2100" spc="-204">
                <a:latin typeface="Arial Black"/>
                <a:cs typeface="Arial Black"/>
              </a:rPr>
              <a:t>CHAÎNE</a:t>
            </a:r>
            <a:r>
              <a:rPr dirty="0" sz="2100" spc="-135">
                <a:latin typeface="Arial Black"/>
                <a:cs typeface="Arial Black"/>
              </a:rPr>
              <a:t> </a:t>
            </a:r>
            <a:r>
              <a:rPr dirty="0" sz="2100" spc="-110">
                <a:latin typeface="Arial Black"/>
                <a:cs typeface="Arial Black"/>
              </a:rPr>
              <a:t>D'APPROVISIONNEMENT.</a:t>
            </a:r>
            <a:endParaRPr sz="210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79445" y="6927977"/>
            <a:ext cx="227647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40">
                <a:latin typeface="Arial Black"/>
                <a:cs typeface="Arial Black"/>
              </a:rPr>
              <a:t>visibilité</a:t>
            </a:r>
            <a:r>
              <a:rPr dirty="0" sz="1500" spc="-55">
                <a:latin typeface="Arial Black"/>
                <a:cs typeface="Arial Black"/>
              </a:rPr>
              <a:t> </a:t>
            </a:r>
            <a:r>
              <a:rPr dirty="0" sz="1500" spc="-50">
                <a:latin typeface="Arial Black"/>
                <a:cs typeface="Arial Black"/>
              </a:rPr>
              <a:t>en </a:t>
            </a:r>
            <a:r>
              <a:rPr dirty="0" sz="1500" spc="-60">
                <a:latin typeface="Arial Black"/>
                <a:cs typeface="Arial Black"/>
              </a:rPr>
              <a:t>temps</a:t>
            </a:r>
            <a:r>
              <a:rPr dirty="0" sz="1500" spc="-50">
                <a:latin typeface="Arial Black"/>
                <a:cs typeface="Arial Black"/>
              </a:rPr>
              <a:t> </a:t>
            </a:r>
            <a:r>
              <a:rPr dirty="0" sz="1500" spc="-20">
                <a:latin typeface="Arial Black"/>
                <a:cs typeface="Arial Black"/>
              </a:rPr>
              <a:t>réel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710861" y="6927977"/>
            <a:ext cx="212280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latin typeface="Arial Black"/>
                <a:cs typeface="Arial Black"/>
              </a:rPr>
              <a:t>rapport</a:t>
            </a:r>
            <a:r>
              <a:rPr dirty="0" sz="1500" spc="-85">
                <a:latin typeface="Arial Black"/>
                <a:cs typeface="Arial Black"/>
              </a:rPr>
              <a:t> </a:t>
            </a:r>
            <a:r>
              <a:rPr dirty="0" sz="1500" spc="-35">
                <a:latin typeface="Arial Black"/>
                <a:cs typeface="Arial Black"/>
              </a:rPr>
              <a:t>sur</a:t>
            </a:r>
            <a:r>
              <a:rPr dirty="0" sz="1500" spc="-85">
                <a:latin typeface="Arial Black"/>
                <a:cs typeface="Arial Black"/>
              </a:rPr>
              <a:t> </a:t>
            </a:r>
            <a:r>
              <a:rPr dirty="0" sz="1500" spc="-35">
                <a:latin typeface="Arial Black"/>
                <a:cs typeface="Arial Black"/>
              </a:rPr>
              <a:t>demande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828755" y="6750415"/>
            <a:ext cx="1404620" cy="615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7625">
              <a:lnSpc>
                <a:spcPct val="129200"/>
              </a:lnSpc>
              <a:spcBef>
                <a:spcPts val="100"/>
              </a:spcBef>
            </a:pPr>
            <a:r>
              <a:rPr dirty="0" sz="1500" spc="-20">
                <a:latin typeface="Arial Black"/>
                <a:cs typeface="Arial Black"/>
              </a:rPr>
              <a:t>Notifications </a:t>
            </a:r>
            <a:r>
              <a:rPr dirty="0" sz="1500" spc="-45">
                <a:latin typeface="Arial Black"/>
                <a:cs typeface="Arial Black"/>
              </a:rPr>
              <a:t>automatiques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932688" y="6927976"/>
            <a:ext cx="2085339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40">
                <a:latin typeface="Arial Black"/>
                <a:cs typeface="Arial Black"/>
              </a:rPr>
              <a:t>soutien</a:t>
            </a:r>
            <a:r>
              <a:rPr dirty="0" sz="1500" spc="-75">
                <a:latin typeface="Arial Black"/>
                <a:cs typeface="Arial Black"/>
              </a:rPr>
              <a:t> </a:t>
            </a:r>
            <a:r>
              <a:rPr dirty="0" sz="1500" spc="-45">
                <a:latin typeface="Arial Black"/>
                <a:cs typeface="Arial Black"/>
              </a:rPr>
              <a:t>personnalisé</a:t>
            </a:r>
            <a:endParaRPr sz="1500">
              <a:latin typeface="Arial Black"/>
              <a:cs typeface="Arial Black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213073" y="9288854"/>
            <a:ext cx="1943099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2218690" cy="10287000"/>
          </a:xfrm>
          <a:custGeom>
            <a:avLst/>
            <a:gdLst/>
            <a:ahLst/>
            <a:cxnLst/>
            <a:rect l="l" t="t" r="r" b="b"/>
            <a:pathLst>
              <a:path w="2218690" h="10287000">
                <a:moveTo>
                  <a:pt x="0" y="10286999"/>
                </a:moveTo>
                <a:lnTo>
                  <a:pt x="2218537" y="10286999"/>
                </a:lnTo>
                <a:lnTo>
                  <a:pt x="2218537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000000">
              <a:alpha val="470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1233" y="1989188"/>
            <a:ext cx="3152775" cy="235267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13578" y="1989188"/>
            <a:ext cx="3181350" cy="235267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82422" y="7057228"/>
            <a:ext cx="371475" cy="2543175"/>
          </a:xfrm>
          <a:prstGeom prst="rect">
            <a:avLst/>
          </a:prstGeom>
        </p:spPr>
        <p:txBody>
          <a:bodyPr wrap="square" lIns="0" tIns="2984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dirty="0" sz="2000" spc="70">
                <a:latin typeface="Lucida Sans"/>
                <a:cs typeface="Lucida Sans"/>
              </a:rPr>
              <a:t>World</a:t>
            </a:r>
            <a:r>
              <a:rPr dirty="0" sz="2000" spc="120">
                <a:latin typeface="Lucida Sans"/>
                <a:cs typeface="Lucida Sans"/>
              </a:rPr>
              <a:t> </a:t>
            </a:r>
            <a:r>
              <a:rPr dirty="0" sz="2000">
                <a:latin typeface="Lucida Sans"/>
                <a:cs typeface="Lucida Sans"/>
              </a:rPr>
              <a:t>Cargo</a:t>
            </a:r>
            <a:r>
              <a:rPr dirty="0" sz="2000" spc="120">
                <a:latin typeface="Lucida Sans"/>
                <a:cs typeface="Lucida Sans"/>
              </a:rPr>
              <a:t> </a:t>
            </a:r>
            <a:r>
              <a:rPr dirty="0" sz="2000" spc="-10">
                <a:latin typeface="Lucida Sans"/>
                <a:cs typeface="Lucida Sans"/>
              </a:rPr>
              <a:t>Pacific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080854" y="4890532"/>
            <a:ext cx="5454015" cy="3221355"/>
          </a:xfrm>
          <a:prstGeom prst="rect">
            <a:avLst/>
          </a:prstGeom>
        </p:spPr>
        <p:txBody>
          <a:bodyPr wrap="square" lIns="0" tIns="1308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30"/>
              </a:spcBef>
            </a:pPr>
            <a:r>
              <a:rPr dirty="0" sz="1800">
                <a:latin typeface="Arial Black"/>
                <a:cs typeface="Arial Black"/>
              </a:rPr>
              <a:t>Alertes</a:t>
            </a:r>
            <a:r>
              <a:rPr dirty="0" sz="1800" spc="-15">
                <a:latin typeface="Arial Black"/>
                <a:cs typeface="Arial Black"/>
              </a:rPr>
              <a:t> </a:t>
            </a:r>
            <a:r>
              <a:rPr dirty="0" sz="1800" spc="-260">
                <a:latin typeface="Arial Black"/>
                <a:cs typeface="Arial Black"/>
              </a:rPr>
              <a:t>&amp;</a:t>
            </a:r>
            <a:r>
              <a:rPr dirty="0" sz="1800" spc="80">
                <a:latin typeface="Arial Black"/>
                <a:cs typeface="Arial Black"/>
              </a:rPr>
              <a:t> </a:t>
            </a:r>
            <a:r>
              <a:rPr dirty="0" sz="1800" spc="-10">
                <a:latin typeface="Arial Black"/>
                <a:cs typeface="Arial Black"/>
              </a:rPr>
              <a:t>Notifications</a:t>
            </a:r>
            <a:endParaRPr sz="1800">
              <a:latin typeface="Arial Black"/>
              <a:cs typeface="Arial Black"/>
            </a:endParaRPr>
          </a:p>
          <a:p>
            <a:pPr algn="ctr" marL="12700" marR="5080">
              <a:lnSpc>
                <a:spcPts val="3829"/>
              </a:lnSpc>
              <a:spcBef>
                <a:spcPts val="1785"/>
              </a:spcBef>
            </a:pPr>
            <a:r>
              <a:rPr dirty="0" sz="3200" spc="-175">
                <a:latin typeface="Arial Black"/>
                <a:cs typeface="Arial Black"/>
              </a:rPr>
              <a:t>Savoir</a:t>
            </a:r>
            <a:r>
              <a:rPr dirty="0" sz="3200" spc="-140">
                <a:latin typeface="Arial Black"/>
                <a:cs typeface="Arial Black"/>
              </a:rPr>
              <a:t> </a:t>
            </a:r>
            <a:r>
              <a:rPr dirty="0" sz="3200" spc="-100">
                <a:latin typeface="Arial Black"/>
                <a:cs typeface="Arial Black"/>
              </a:rPr>
              <a:t>instantanément</a:t>
            </a:r>
            <a:r>
              <a:rPr dirty="0" sz="3200" spc="-135">
                <a:latin typeface="Arial Black"/>
                <a:cs typeface="Arial Black"/>
              </a:rPr>
              <a:t> </a:t>
            </a:r>
            <a:r>
              <a:rPr dirty="0" sz="3200" spc="-155">
                <a:latin typeface="Arial Black"/>
                <a:cs typeface="Arial Black"/>
              </a:rPr>
              <a:t>les </a:t>
            </a:r>
            <a:r>
              <a:rPr dirty="0" sz="3200" spc="-170">
                <a:latin typeface="Arial Black"/>
                <a:cs typeface="Arial Black"/>
              </a:rPr>
              <a:t>changements </a:t>
            </a:r>
            <a:r>
              <a:rPr dirty="0" sz="3200" spc="-10">
                <a:latin typeface="Arial Black"/>
                <a:cs typeface="Arial Black"/>
              </a:rPr>
              <a:t>d'état.</a:t>
            </a:r>
            <a:endParaRPr sz="3200">
              <a:latin typeface="Arial Black"/>
              <a:cs typeface="Arial Black"/>
            </a:endParaRPr>
          </a:p>
          <a:p>
            <a:pPr algn="ctr" marL="970915" marR="962660" indent="-635">
              <a:lnSpc>
                <a:spcPct val="128499"/>
              </a:lnSpc>
              <a:spcBef>
                <a:spcPts val="1525"/>
              </a:spcBef>
            </a:pPr>
            <a:r>
              <a:rPr dirty="0" sz="1800">
                <a:latin typeface="Lucida Sans"/>
                <a:cs typeface="Lucida Sans"/>
              </a:rPr>
              <a:t>Ne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60">
                <a:latin typeface="Lucida Sans"/>
                <a:cs typeface="Lucida Sans"/>
              </a:rPr>
              <a:t>soyez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50">
                <a:latin typeface="Lucida Sans"/>
                <a:cs typeface="Lucida Sans"/>
              </a:rPr>
              <a:t>plus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45">
                <a:latin typeface="Lucida Sans"/>
                <a:cs typeface="Lucida Sans"/>
              </a:rPr>
              <a:t>jamais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55">
                <a:latin typeface="Lucida Sans"/>
                <a:cs typeface="Lucida Sans"/>
              </a:rPr>
              <a:t>pris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au dépourvu</a:t>
            </a:r>
            <a:r>
              <a:rPr dirty="0" sz="1800" spc="-11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et</a:t>
            </a:r>
            <a:r>
              <a:rPr dirty="0" sz="1800" spc="-105">
                <a:latin typeface="Lucida Sans"/>
                <a:cs typeface="Lucida Sans"/>
              </a:rPr>
              <a:t> </a:t>
            </a:r>
            <a:r>
              <a:rPr dirty="0" sz="1800" spc="-50">
                <a:latin typeface="Lucida Sans"/>
                <a:cs typeface="Lucida Sans"/>
              </a:rPr>
              <a:t>tenez</a:t>
            </a:r>
            <a:r>
              <a:rPr dirty="0" sz="1800" spc="-105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tout</a:t>
            </a:r>
            <a:r>
              <a:rPr dirty="0" sz="1800" spc="-105">
                <a:latin typeface="Lucida Sans"/>
                <a:cs typeface="Lucida Sans"/>
              </a:rPr>
              <a:t> </a:t>
            </a:r>
            <a:r>
              <a:rPr dirty="0" sz="1800" spc="-30">
                <a:latin typeface="Lucida Sans"/>
                <a:cs typeface="Lucida Sans"/>
              </a:rPr>
              <a:t>le</a:t>
            </a:r>
            <a:r>
              <a:rPr dirty="0" sz="1800" spc="-10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monde </a:t>
            </a:r>
            <a:r>
              <a:rPr dirty="0" sz="1800" spc="-35">
                <a:latin typeface="Lucida Sans"/>
                <a:cs typeface="Lucida Sans"/>
              </a:rPr>
              <a:t>informé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40">
                <a:latin typeface="Lucida Sans"/>
                <a:cs typeface="Lucida Sans"/>
              </a:rPr>
              <a:t>avec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 spc="-50">
                <a:latin typeface="Lucida Sans"/>
                <a:cs typeface="Lucida Sans"/>
              </a:rPr>
              <a:t>les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dernières informations.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805475" y="4795516"/>
            <a:ext cx="5198110" cy="36690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019810" marR="998855">
              <a:lnSpc>
                <a:spcPct val="128499"/>
              </a:lnSpc>
              <a:spcBef>
                <a:spcPts val="100"/>
              </a:spcBef>
            </a:pPr>
            <a:r>
              <a:rPr dirty="0" sz="1800" spc="-95">
                <a:latin typeface="Arial Black"/>
                <a:cs typeface="Arial Black"/>
              </a:rPr>
              <a:t>Déclaration</a:t>
            </a:r>
            <a:r>
              <a:rPr dirty="0" sz="1800" spc="-90">
                <a:latin typeface="Arial Black"/>
                <a:cs typeface="Arial Black"/>
              </a:rPr>
              <a:t> </a:t>
            </a:r>
            <a:r>
              <a:rPr dirty="0" sz="1800" spc="-95">
                <a:latin typeface="Arial Black"/>
                <a:cs typeface="Arial Black"/>
              </a:rPr>
              <a:t>en</a:t>
            </a:r>
            <a:r>
              <a:rPr dirty="0" sz="1800" spc="-90">
                <a:latin typeface="Arial Black"/>
                <a:cs typeface="Arial Black"/>
              </a:rPr>
              <a:t> douane </a:t>
            </a:r>
            <a:r>
              <a:rPr dirty="0" sz="1800" spc="-114">
                <a:latin typeface="Arial Black"/>
                <a:cs typeface="Arial Black"/>
              </a:rPr>
              <a:t>sans </a:t>
            </a:r>
            <a:r>
              <a:rPr dirty="0" sz="1800" spc="-10">
                <a:latin typeface="Arial Black"/>
                <a:cs typeface="Arial Black"/>
              </a:rPr>
              <a:t>faille.</a:t>
            </a:r>
            <a:endParaRPr sz="1800">
              <a:latin typeface="Arial Black"/>
              <a:cs typeface="Arial Black"/>
            </a:endParaRPr>
          </a:p>
          <a:p>
            <a:pPr algn="ctr" marL="12700" marR="5080">
              <a:lnSpc>
                <a:spcPts val="3829"/>
              </a:lnSpc>
              <a:spcBef>
                <a:spcPts val="1135"/>
              </a:spcBef>
            </a:pPr>
            <a:r>
              <a:rPr dirty="0" sz="3200" spc="-110">
                <a:latin typeface="Arial Black"/>
                <a:cs typeface="Arial Black"/>
              </a:rPr>
              <a:t>Dédouanement</a:t>
            </a:r>
            <a:r>
              <a:rPr dirty="0" sz="3200" spc="-150">
                <a:latin typeface="Arial Black"/>
                <a:cs typeface="Arial Black"/>
              </a:rPr>
              <a:t> </a:t>
            </a:r>
            <a:r>
              <a:rPr dirty="0" sz="3200" spc="-114">
                <a:latin typeface="Arial Black"/>
                <a:cs typeface="Arial Black"/>
              </a:rPr>
              <a:t>rapide</a:t>
            </a:r>
            <a:r>
              <a:rPr dirty="0" sz="3200" spc="-145">
                <a:latin typeface="Arial Black"/>
                <a:cs typeface="Arial Black"/>
              </a:rPr>
              <a:t> </a:t>
            </a:r>
            <a:r>
              <a:rPr dirty="0" sz="3200" spc="-25">
                <a:latin typeface="Arial Black"/>
                <a:cs typeface="Arial Black"/>
              </a:rPr>
              <a:t>et </a:t>
            </a:r>
            <a:r>
              <a:rPr dirty="0" sz="3200" spc="-10">
                <a:latin typeface="Arial Black"/>
                <a:cs typeface="Arial Black"/>
              </a:rPr>
              <a:t>fluide.</a:t>
            </a:r>
            <a:endParaRPr sz="3200">
              <a:latin typeface="Arial Black"/>
              <a:cs typeface="Arial Black"/>
            </a:endParaRPr>
          </a:p>
          <a:p>
            <a:pPr algn="ctr" marL="968375" marR="960755" indent="-635">
              <a:lnSpc>
                <a:spcPct val="128499"/>
              </a:lnSpc>
              <a:spcBef>
                <a:spcPts val="464"/>
              </a:spcBef>
            </a:pPr>
            <a:r>
              <a:rPr dirty="0" sz="1800" spc="-60">
                <a:latin typeface="Lucida Sans"/>
                <a:cs typeface="Lucida Sans"/>
              </a:rPr>
              <a:t>Consultez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 spc="-50">
                <a:latin typeface="Lucida Sans"/>
                <a:cs typeface="Lucida Sans"/>
              </a:rPr>
              <a:t>les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 spc="-50">
                <a:latin typeface="Lucida Sans"/>
                <a:cs typeface="Lucida Sans"/>
              </a:rPr>
              <a:t>documents,</a:t>
            </a:r>
            <a:r>
              <a:rPr dirty="0" sz="1800" spc="-80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les </a:t>
            </a:r>
            <a:r>
              <a:rPr dirty="0" sz="1800" spc="-45">
                <a:latin typeface="Lucida Sans"/>
                <a:cs typeface="Lucida Sans"/>
              </a:rPr>
              <a:t>mises</a:t>
            </a:r>
            <a:r>
              <a:rPr dirty="0" sz="1800" spc="-10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à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45">
                <a:latin typeface="Lucida Sans"/>
                <a:cs typeface="Lucida Sans"/>
              </a:rPr>
              <a:t>jour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d'état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et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35">
                <a:latin typeface="Lucida Sans"/>
                <a:cs typeface="Lucida Sans"/>
              </a:rPr>
              <a:t>bien</a:t>
            </a:r>
            <a:r>
              <a:rPr dirty="0" sz="1800" spc="-10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plus </a:t>
            </a:r>
            <a:r>
              <a:rPr dirty="0" sz="1800" spc="-25">
                <a:latin typeface="Lucida Sans"/>
                <a:cs typeface="Lucida Sans"/>
              </a:rPr>
              <a:t>encore</a:t>
            </a:r>
            <a:r>
              <a:rPr dirty="0" sz="1800" spc="-10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pour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30">
                <a:latin typeface="Lucida Sans"/>
                <a:cs typeface="Lucida Sans"/>
              </a:rPr>
              <a:t>faire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avancer</a:t>
            </a:r>
            <a:r>
              <a:rPr dirty="0" sz="1800" spc="-105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vos </a:t>
            </a:r>
            <a:r>
              <a:rPr dirty="0" sz="1800" spc="-40">
                <a:latin typeface="Lucida Sans"/>
                <a:cs typeface="Lucida Sans"/>
              </a:rPr>
              <a:t>marchandises</a:t>
            </a:r>
            <a:r>
              <a:rPr dirty="0" sz="1800" spc="-75">
                <a:latin typeface="Lucida Sans"/>
                <a:cs typeface="Lucida Sans"/>
              </a:rPr>
              <a:t> </a:t>
            </a:r>
            <a:r>
              <a:rPr dirty="0" sz="1800" spc="-40">
                <a:latin typeface="Lucida Sans"/>
                <a:cs typeface="Lucida Sans"/>
              </a:rPr>
              <a:t>jusqu'à</a:t>
            </a:r>
            <a:r>
              <a:rPr dirty="0" sz="1800" spc="-7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leur </a:t>
            </a:r>
            <a:r>
              <a:rPr dirty="0" sz="1800" spc="-40">
                <a:latin typeface="Lucida Sans"/>
                <a:cs typeface="Lucida Sans"/>
              </a:rPr>
              <a:t>destination</a:t>
            </a:r>
            <a:r>
              <a:rPr dirty="0" sz="1800" spc="-6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finale.</a:t>
            </a:r>
            <a:endParaRPr sz="1800">
              <a:latin typeface="Lucida Sans"/>
              <a:cs typeface="Lucida Sans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213073" y="9288854"/>
            <a:ext cx="1943099" cy="8572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540889" y="1518563"/>
            <a:ext cx="4800600" cy="7743825"/>
          </a:xfrm>
          <a:custGeom>
            <a:avLst/>
            <a:gdLst/>
            <a:ahLst/>
            <a:cxnLst/>
            <a:rect l="l" t="t" r="r" b="b"/>
            <a:pathLst>
              <a:path w="4800600" h="7743825">
                <a:moveTo>
                  <a:pt x="4800600" y="0"/>
                </a:moveTo>
                <a:lnTo>
                  <a:pt x="0" y="0"/>
                </a:lnTo>
                <a:lnTo>
                  <a:pt x="0" y="7743825"/>
                </a:lnTo>
                <a:lnTo>
                  <a:pt x="4800600" y="7743825"/>
                </a:lnTo>
                <a:lnTo>
                  <a:pt x="4800600" y="0"/>
                </a:lnTo>
                <a:close/>
              </a:path>
            </a:pathLst>
          </a:custGeom>
          <a:solidFill>
            <a:srgbClr val="000000">
              <a:alpha val="470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978507" y="6728223"/>
            <a:ext cx="371475" cy="2543175"/>
          </a:xfrm>
          <a:prstGeom prst="rect">
            <a:avLst/>
          </a:prstGeom>
        </p:spPr>
        <p:txBody>
          <a:bodyPr wrap="square" lIns="0" tIns="2984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dirty="0" sz="2000" spc="70">
                <a:latin typeface="Lucida Sans"/>
                <a:cs typeface="Lucida Sans"/>
              </a:rPr>
              <a:t>World</a:t>
            </a:r>
            <a:r>
              <a:rPr dirty="0" sz="2000" spc="120">
                <a:latin typeface="Lucida Sans"/>
                <a:cs typeface="Lucida Sans"/>
              </a:rPr>
              <a:t> </a:t>
            </a:r>
            <a:r>
              <a:rPr dirty="0" sz="2000">
                <a:latin typeface="Lucida Sans"/>
                <a:cs typeface="Lucida Sans"/>
              </a:rPr>
              <a:t>Cargo</a:t>
            </a:r>
            <a:r>
              <a:rPr dirty="0" sz="2000" spc="120">
                <a:latin typeface="Lucida Sans"/>
                <a:cs typeface="Lucida Sans"/>
              </a:rPr>
              <a:t> </a:t>
            </a:r>
            <a:r>
              <a:rPr dirty="0" sz="2000" spc="-10">
                <a:latin typeface="Lucida Sans"/>
                <a:cs typeface="Lucida Sans"/>
              </a:rPr>
              <a:t>Pacific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23079" y="2656211"/>
            <a:ext cx="6534784" cy="270002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 marR="5080">
              <a:lnSpc>
                <a:spcPts val="10500"/>
              </a:lnSpc>
              <a:spcBef>
                <a:spcPts val="300"/>
              </a:spcBef>
            </a:pPr>
            <a:r>
              <a:rPr dirty="0" sz="8800" spc="-600">
                <a:latin typeface="Arial Black"/>
                <a:cs typeface="Arial Black"/>
              </a:rPr>
              <a:t>Nos </a:t>
            </a:r>
            <a:r>
              <a:rPr dirty="0" sz="8800" spc="-405">
                <a:latin typeface="Arial Black"/>
                <a:cs typeface="Arial Black"/>
              </a:rPr>
              <a:t>partenaires</a:t>
            </a:r>
            <a:endParaRPr sz="8800">
              <a:latin typeface="Arial Black"/>
              <a:cs typeface="Arial Black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37589" y="6764433"/>
            <a:ext cx="2141587" cy="82548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01159" y="8071158"/>
            <a:ext cx="1168079" cy="101917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55299" y="4542040"/>
            <a:ext cx="2026350" cy="119062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6854" y="4784534"/>
            <a:ext cx="2167926" cy="95352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594779" y="2981147"/>
            <a:ext cx="2325394" cy="1266825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574648" y="6458915"/>
            <a:ext cx="2028824" cy="1015388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243335" y="1235151"/>
            <a:ext cx="1847849" cy="1238237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031677" y="8138327"/>
            <a:ext cx="2276474" cy="1015928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8576" y="2808122"/>
            <a:ext cx="2428874" cy="106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mnui_mmG</dc:creator>
  <cp:keywords>DAFqJddUBJo,BADuRceOKfc</cp:keywords>
  <dc:title>consultant for the Pacific Islands</dc:title>
  <dcterms:created xsi:type="dcterms:W3CDTF">2023-08-01T00:34:57Z</dcterms:created>
  <dcterms:modified xsi:type="dcterms:W3CDTF">2023-08-01T00:34:57Z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2023-08-01T00:00:00Z</vt:filetime>
  </property>
  <property fmtid="{D5CDD505-2E9C-101B-9397-08002B2CF9AE}" pid="3" name="Creator">
    <vt:lpwstr>Canva</vt:lpwstr>
  </property>
  <property fmtid="{D5CDD505-2E9C-101B-9397-08002B2CF9AE}" pid="4" name="LastSaved">
    <vt:filetime>2023-08-01T00:00:00Z</vt:filetime>
  </property>
  <property fmtid="{D5CDD505-2E9C-101B-9397-08002B2CF9AE}" pid="5" name="Producer">
    <vt:lpwstr>GPL Ghostscript 9.20</vt:lpwstr>
  </property>
</Properties>
</file>