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8288000"/>
  <p:notesSz cx="18288000" cy="1828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3243547" y="1970519"/>
                </a:moveTo>
                <a:lnTo>
                  <a:pt x="0" y="1970519"/>
                </a:lnTo>
                <a:lnTo>
                  <a:pt x="0" y="8509470"/>
                </a:lnTo>
                <a:lnTo>
                  <a:pt x="13243547" y="8509470"/>
                </a:lnTo>
                <a:lnTo>
                  <a:pt x="13243547" y="1970519"/>
                </a:lnTo>
                <a:close/>
              </a:path>
              <a:path w="18288000" h="10287000">
                <a:moveTo>
                  <a:pt x="18287988" y="8509457"/>
                </a:moveTo>
                <a:lnTo>
                  <a:pt x="13243560" y="8509457"/>
                </a:lnTo>
                <a:lnTo>
                  <a:pt x="13243560" y="10286987"/>
                </a:lnTo>
                <a:lnTo>
                  <a:pt x="18287988" y="10286987"/>
                </a:lnTo>
                <a:lnTo>
                  <a:pt x="18287988" y="8509457"/>
                </a:lnTo>
                <a:close/>
              </a:path>
              <a:path w="18288000" h="10287000">
                <a:moveTo>
                  <a:pt x="18287988" y="0"/>
                </a:moveTo>
                <a:lnTo>
                  <a:pt x="13243560" y="0"/>
                </a:lnTo>
                <a:lnTo>
                  <a:pt x="13243560" y="1971040"/>
                </a:lnTo>
                <a:lnTo>
                  <a:pt x="18287988" y="1971040"/>
                </a:lnTo>
                <a:lnTo>
                  <a:pt x="18287988" y="0"/>
                </a:lnTo>
                <a:close/>
              </a:path>
            </a:pathLst>
          </a:custGeom>
          <a:solidFill>
            <a:srgbClr val="727272">
              <a:alpha val="97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1950" y="3183661"/>
            <a:ext cx="6075997" cy="4048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6974" y="4002103"/>
            <a:ext cx="7188834" cy="216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46016" y="6246960"/>
            <a:ext cx="13842365" cy="3476625"/>
          </a:xfrm>
          <a:custGeom>
            <a:avLst/>
            <a:gdLst/>
            <a:ahLst/>
            <a:cxnLst/>
            <a:rect l="l" t="t" r="r" b="b"/>
            <a:pathLst>
              <a:path w="13842365" h="3476625">
                <a:moveTo>
                  <a:pt x="0" y="3476625"/>
                </a:moveTo>
                <a:lnTo>
                  <a:pt x="13841982" y="3476625"/>
                </a:lnTo>
                <a:lnTo>
                  <a:pt x="13841982" y="0"/>
                </a:lnTo>
                <a:lnTo>
                  <a:pt x="0" y="0"/>
                </a:lnTo>
                <a:lnTo>
                  <a:pt x="0" y="347662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975709" y="5997194"/>
            <a:ext cx="1171575" cy="133350"/>
          </a:xfrm>
          <a:custGeom>
            <a:avLst/>
            <a:gdLst/>
            <a:ahLst/>
            <a:cxnLst/>
            <a:rect l="l" t="t" r="r" b="b"/>
            <a:pathLst>
              <a:path w="1171575" h="133350">
                <a:moveTo>
                  <a:pt x="1171575" y="0"/>
                </a:moveTo>
                <a:lnTo>
                  <a:pt x="0" y="0"/>
                </a:lnTo>
                <a:lnTo>
                  <a:pt x="0" y="133350"/>
                </a:lnTo>
                <a:lnTo>
                  <a:pt x="1171575" y="133350"/>
                </a:lnTo>
                <a:lnTo>
                  <a:pt x="1171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6173" y="1028700"/>
            <a:ext cx="7867649" cy="39052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93733"/>
            <a:ext cx="4543425" cy="4581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925" y="206933"/>
            <a:ext cx="8508271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884" y="2005025"/>
            <a:ext cx="12029440" cy="346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worldcargopacific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1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png"/><Relationship Id="rId9" Type="http://schemas.openxmlformats.org/officeDocument/2006/relationships/image" Target="../media/image31.jpg"/><Relationship Id="rId10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1006" y="4652298"/>
            <a:ext cx="5002530" cy="438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275"/>
              <a:t>您</a:t>
            </a:r>
            <a:r>
              <a:rPr dirty="0" sz="2650" spc="-225"/>
              <a:t>的太</a:t>
            </a:r>
            <a:r>
              <a:rPr dirty="0" sz="2700" spc="-275"/>
              <a:t>平洋岛屿</a:t>
            </a:r>
            <a:r>
              <a:rPr dirty="0" sz="2650" spc="-225"/>
              <a:t>私</a:t>
            </a:r>
            <a:r>
              <a:rPr dirty="0" sz="2650" spc="-225">
                <a:latin typeface="Microsoft JhengHei"/>
                <a:cs typeface="Microsoft JhengHei"/>
              </a:rPr>
              <a:t>⼈</a:t>
            </a:r>
            <a:r>
              <a:rPr dirty="0" sz="2600" spc="-170"/>
              <a:t>国</a:t>
            </a:r>
            <a:r>
              <a:rPr dirty="0" sz="2650" spc="-225"/>
              <a:t>际</a:t>
            </a:r>
            <a:r>
              <a:rPr dirty="0" sz="2700" spc="-275"/>
              <a:t>货</a:t>
            </a:r>
            <a:r>
              <a:rPr dirty="0" sz="2600" spc="-170"/>
              <a:t>运顾</a:t>
            </a:r>
            <a:r>
              <a:rPr dirty="0" sz="2650" spc="-225"/>
              <a:t>问</a:t>
            </a:r>
            <a:r>
              <a:rPr dirty="0" sz="800" spc="1595"/>
              <a:t>。</a:t>
            </a:r>
            <a:endParaRPr sz="8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174632" y="5847271"/>
            <a:ext cx="624205" cy="4102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125">
                <a:latin typeface="SimSun"/>
                <a:cs typeface="SimSun"/>
              </a:rPr>
              <a:t>接触</a:t>
            </a:r>
            <a:endParaRPr sz="2500">
              <a:latin typeface="SimSun"/>
              <a:cs typeface="SimSu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30332" y="6556031"/>
            <a:ext cx="4476115" cy="11233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220"/>
              </a:lnSpc>
              <a:spcBef>
                <a:spcPts val="130"/>
              </a:spcBef>
            </a:pPr>
            <a:r>
              <a:rPr dirty="0" sz="1950" spc="-75">
                <a:latin typeface="SimSun"/>
                <a:cs typeface="SimSun"/>
              </a:rPr>
              <a:t>新西兰</a:t>
            </a:r>
            <a:r>
              <a:rPr dirty="0" sz="1950" spc="-75">
                <a:latin typeface="Microsoft JhengHei"/>
                <a:cs typeface="Microsoft JhengHei"/>
              </a:rPr>
              <a:t>代</a:t>
            </a:r>
            <a:r>
              <a:rPr dirty="0" sz="1900" spc="-30">
                <a:latin typeface="SimSun"/>
                <a:cs typeface="SimSun"/>
              </a:rPr>
              <a:t>理</a:t>
            </a:r>
            <a:r>
              <a:rPr dirty="0" sz="1950" spc="-50">
                <a:latin typeface="SimSun"/>
                <a:cs typeface="SimSun"/>
              </a:rPr>
              <a:t>处</a:t>
            </a:r>
            <a:endParaRPr sz="1950">
              <a:latin typeface="SimSun"/>
              <a:cs typeface="SimSun"/>
            </a:endParaRPr>
          </a:p>
          <a:p>
            <a:pPr marL="12700">
              <a:lnSpc>
                <a:spcPts val="2175"/>
              </a:lnSpc>
            </a:pPr>
            <a:r>
              <a:rPr dirty="0" sz="1950" spc="-75">
                <a:latin typeface="SimSun"/>
                <a:cs typeface="SimSun"/>
              </a:rPr>
              <a:t>电话</a:t>
            </a:r>
            <a:r>
              <a:rPr dirty="0" sz="1800" spc="70">
                <a:latin typeface="Arial"/>
                <a:cs typeface="Arial"/>
              </a:rPr>
              <a:t>: +</a:t>
            </a:r>
            <a:r>
              <a:rPr dirty="0" sz="1800" spc="60">
                <a:latin typeface="Arial"/>
                <a:cs typeface="Arial"/>
              </a:rPr>
              <a:t>64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972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0460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75"/>
              </a:spcBef>
            </a:pPr>
            <a:r>
              <a:rPr dirty="0" sz="1800" spc="114">
                <a:latin typeface="Arial"/>
                <a:cs typeface="Arial"/>
              </a:rPr>
              <a:t>16/203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Kirkbride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Road,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Auckland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2150 </a:t>
            </a:r>
            <a:r>
              <a:rPr dirty="0" sz="1800" spc="105">
                <a:latin typeface="Arial"/>
                <a:cs typeface="Arial"/>
              </a:rPr>
              <a:t>New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Zealand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935566" y="6556031"/>
            <a:ext cx="5514975" cy="11233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220"/>
              </a:lnSpc>
              <a:spcBef>
                <a:spcPts val="130"/>
              </a:spcBef>
            </a:pPr>
            <a:r>
              <a:rPr dirty="0" sz="1950" spc="-75">
                <a:latin typeface="SimSun"/>
                <a:cs typeface="SimSun"/>
              </a:rPr>
              <a:t>塔希提岛机构</a:t>
            </a:r>
            <a:endParaRPr sz="1950">
              <a:latin typeface="SimSun"/>
              <a:cs typeface="SimSun"/>
            </a:endParaRPr>
          </a:p>
          <a:p>
            <a:pPr marL="12700">
              <a:lnSpc>
                <a:spcPts val="2175"/>
              </a:lnSpc>
            </a:pPr>
            <a:r>
              <a:rPr dirty="0" sz="1950" spc="-190">
                <a:latin typeface="SimSun"/>
                <a:cs typeface="SimSun"/>
              </a:rPr>
              <a:t>电话 </a:t>
            </a:r>
            <a:r>
              <a:rPr dirty="0" sz="1800" spc="70">
                <a:latin typeface="Arial"/>
                <a:cs typeface="Arial"/>
              </a:rPr>
              <a:t>: +689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40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42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99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75"/>
              </a:spcBef>
            </a:pPr>
            <a:r>
              <a:rPr dirty="0" sz="1800" spc="65">
                <a:latin typeface="Arial"/>
                <a:cs typeface="Arial"/>
              </a:rPr>
              <a:t>15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rue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45">
                <a:latin typeface="Arial"/>
                <a:cs typeface="Arial"/>
              </a:rPr>
              <a:t>du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Dr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Cassiau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B.P.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44361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Papeete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Tahiti </a:t>
            </a:r>
            <a:r>
              <a:rPr dirty="0" sz="1800" spc="90">
                <a:latin typeface="Arial"/>
                <a:cs typeface="Arial"/>
              </a:rPr>
              <a:t>Polynésie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Française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30332" y="8633532"/>
            <a:ext cx="4163060" cy="74993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280035">
              <a:lnSpc>
                <a:spcPct val="100000"/>
              </a:lnSpc>
              <a:spcBef>
                <a:spcPts val="740"/>
              </a:spcBef>
            </a:pPr>
            <a:r>
              <a:rPr dirty="0" sz="1850" spc="-65">
                <a:latin typeface="Microsoft JhengHei"/>
                <a:cs typeface="Microsoft JhengHei"/>
              </a:rPr>
              <a:t>⽹</a:t>
            </a:r>
            <a:r>
              <a:rPr dirty="0" sz="1950" spc="-50">
                <a:latin typeface="SimSun"/>
                <a:cs typeface="SimSun"/>
              </a:rPr>
              <a:t>站</a:t>
            </a:r>
            <a:endParaRPr sz="19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135">
                <a:latin typeface="Arial"/>
                <a:cs typeface="Arial"/>
              </a:rPr>
              <a:t>https://</a:t>
            </a:r>
            <a:r>
              <a:rPr dirty="0" sz="1800" spc="135">
                <a:latin typeface="Arial"/>
                <a:cs typeface="Arial"/>
                <a:hlinkClick r:id="rId2"/>
              </a:rPr>
              <a:t>www.worldcargopacific.com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436000" y="632534"/>
            <a:ext cx="7781925" cy="9654540"/>
          </a:xfrm>
          <a:custGeom>
            <a:avLst/>
            <a:gdLst/>
            <a:ahLst/>
            <a:cxnLst/>
            <a:rect l="l" t="t" r="r" b="b"/>
            <a:pathLst>
              <a:path w="7781925" h="9654540">
                <a:moveTo>
                  <a:pt x="0" y="9654465"/>
                </a:moveTo>
                <a:lnTo>
                  <a:pt x="7781925" y="9654465"/>
                </a:lnTo>
                <a:lnTo>
                  <a:pt x="7781925" y="0"/>
                </a:lnTo>
                <a:lnTo>
                  <a:pt x="0" y="0"/>
                </a:lnTo>
                <a:lnTo>
                  <a:pt x="0" y="965446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9576" y="632536"/>
            <a:ext cx="5105399" cy="33146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9812" y="9523709"/>
            <a:ext cx="1638299" cy="6000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4127271"/>
            <a:ext cx="76200" cy="76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4441596"/>
            <a:ext cx="76200" cy="762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4755921"/>
            <a:ext cx="76200" cy="76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5070246"/>
            <a:ext cx="76200" cy="762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436000" y="632534"/>
            <a:ext cx="7781925" cy="96545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R="1663700">
              <a:lnSpc>
                <a:spcPct val="100000"/>
              </a:lnSpc>
              <a:spcBef>
                <a:spcPts val="320"/>
              </a:spcBef>
            </a:pPr>
            <a:r>
              <a:rPr dirty="0" sz="7900" spc="-740">
                <a:latin typeface="SimSun"/>
                <a:cs typeface="SimSun"/>
              </a:rPr>
              <a:t>商业</a:t>
            </a:r>
            <a:endParaRPr sz="7900">
              <a:latin typeface="SimSun"/>
              <a:cs typeface="SimSun"/>
            </a:endParaRPr>
          </a:p>
          <a:p>
            <a:pPr algn="just" marL="356235" marR="1609090" indent="-635">
              <a:lnSpc>
                <a:spcPct val="104299"/>
              </a:lnSpc>
              <a:spcBef>
                <a:spcPts val="1665"/>
              </a:spcBef>
            </a:pPr>
            <a:r>
              <a:rPr dirty="0" sz="1950" spc="-150">
                <a:latin typeface="Microsoft JhengHei"/>
                <a:cs typeface="Microsoft JhengHei"/>
              </a:rPr>
              <a:t>世</a:t>
            </a:r>
            <a:r>
              <a:rPr dirty="0" sz="1900" spc="-105">
                <a:latin typeface="SimSun"/>
                <a:cs typeface="SimSun"/>
              </a:rPr>
              <a:t>界</a:t>
            </a:r>
            <a:r>
              <a:rPr dirty="0" sz="1950" spc="-150">
                <a:latin typeface="SimSun"/>
                <a:cs typeface="SimSun"/>
              </a:rPr>
              <a:t>货运太平洋</a:t>
            </a:r>
            <a:r>
              <a:rPr dirty="0" sz="2000" spc="-135">
                <a:latin typeface="SimSun"/>
                <a:cs typeface="SimSun"/>
              </a:rPr>
              <a:t>（</a:t>
            </a:r>
            <a:r>
              <a:rPr dirty="0" sz="1800" spc="-135">
                <a:latin typeface="Arial"/>
                <a:cs typeface="Arial"/>
              </a:rPr>
              <a:t>WCP</a:t>
            </a:r>
            <a:r>
              <a:rPr dirty="0" sz="2000" spc="-135">
                <a:latin typeface="SimSun"/>
                <a:cs typeface="SimSun"/>
              </a:rPr>
              <a:t>）</a:t>
            </a:r>
            <a:r>
              <a:rPr dirty="0" sz="1900" spc="-105">
                <a:latin typeface="SimSun"/>
                <a:cs typeface="SimSun"/>
              </a:rPr>
              <a:t>是</a:t>
            </a:r>
            <a:r>
              <a:rPr dirty="0" sz="1950" spc="-150">
                <a:latin typeface="SimSun"/>
                <a:cs typeface="SimSun"/>
              </a:rPr>
              <a:t>您在太平洋岛屿</a:t>
            </a:r>
            <a:r>
              <a:rPr dirty="0" sz="1950" spc="-150">
                <a:latin typeface="Microsoft JhengHei"/>
                <a:cs typeface="Microsoft JhengHei"/>
              </a:rPr>
              <a:t>的个性化</a:t>
            </a:r>
            <a:r>
              <a:rPr dirty="0" sz="1950" spc="-150">
                <a:latin typeface="SimSun"/>
                <a:cs typeface="SimSun"/>
              </a:rPr>
              <a:t>国</a:t>
            </a:r>
            <a:r>
              <a:rPr dirty="0" sz="1900" spc="-50">
                <a:latin typeface="SimSun"/>
                <a:cs typeface="SimSun"/>
              </a:rPr>
              <a:t>际</a:t>
            </a:r>
            <a:r>
              <a:rPr dirty="0" sz="1950" spc="-150">
                <a:latin typeface="SimSun"/>
                <a:cs typeface="SimSun"/>
              </a:rPr>
              <a:t>货运</a:t>
            </a:r>
            <a:r>
              <a:rPr dirty="0" sz="1850" spc="-50">
                <a:latin typeface="SimSun"/>
                <a:cs typeface="SimSun"/>
              </a:rPr>
              <a:t>顾</a:t>
            </a:r>
            <a:r>
              <a:rPr dirty="0" sz="1900" spc="-105">
                <a:latin typeface="SimSun"/>
                <a:cs typeface="SimSun"/>
              </a:rPr>
              <a:t>问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50">
                <a:latin typeface="Microsoft JhengHei"/>
                <a:cs typeface="Microsoft JhengHei"/>
              </a:rPr>
              <a:t>我</a:t>
            </a:r>
            <a:r>
              <a:rPr dirty="0" sz="1950" spc="-150">
                <a:latin typeface="SimSun"/>
                <a:cs typeface="SimSun"/>
              </a:rPr>
              <a:t>们</a:t>
            </a:r>
            <a:r>
              <a:rPr dirty="0" sz="1900" spc="-105">
                <a:latin typeface="SimSun"/>
                <a:cs typeface="SimSun"/>
              </a:rPr>
              <a:t>是</a:t>
            </a:r>
            <a:r>
              <a:rPr dirty="0" sz="1950" spc="-150">
                <a:latin typeface="Microsoft JhengHei"/>
                <a:cs typeface="Microsoft JhengHei"/>
              </a:rPr>
              <a:t>⼀</a:t>
            </a:r>
            <a:r>
              <a:rPr dirty="0" sz="1950" spc="-150">
                <a:latin typeface="SimSun"/>
                <a:cs typeface="SimSun"/>
              </a:rPr>
              <a:t>家年轻</a:t>
            </a:r>
            <a:r>
              <a:rPr dirty="0" sz="1850" spc="-50">
                <a:latin typeface="Microsoft JhengHei"/>
                <a:cs typeface="Microsoft JhengHei"/>
              </a:rPr>
              <a:t>⽽</a:t>
            </a:r>
            <a:r>
              <a:rPr dirty="0" sz="1950" spc="-150">
                <a:latin typeface="SimSun"/>
                <a:cs typeface="SimSun"/>
              </a:rPr>
              <a:t>充满活</a:t>
            </a:r>
            <a:r>
              <a:rPr dirty="0" sz="1950" spc="-150">
                <a:latin typeface="Microsoft JhengHei"/>
                <a:cs typeface="Microsoft JhengHei"/>
              </a:rPr>
              <a:t>⼒的</a:t>
            </a:r>
            <a:r>
              <a:rPr dirty="0" sz="1950" spc="-150">
                <a:latin typeface="SimSun"/>
                <a:cs typeface="SimSun"/>
              </a:rPr>
              <a:t>公</a:t>
            </a:r>
            <a:r>
              <a:rPr dirty="0" sz="1950" spc="-150">
                <a:latin typeface="Microsoft JhengHei"/>
                <a:cs typeface="Microsoft JhengHei"/>
              </a:rPr>
              <a:t>司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提供</a:t>
            </a:r>
            <a:r>
              <a:rPr dirty="0" sz="1950" spc="-100">
                <a:latin typeface="Microsoft JhengHei"/>
                <a:cs typeface="Microsoft JhengHei"/>
              </a:rPr>
              <a:t>个性</a:t>
            </a:r>
            <a:r>
              <a:rPr dirty="0" sz="1950" spc="-150">
                <a:latin typeface="Microsoft JhengHei"/>
                <a:cs typeface="Microsoft JhengHei"/>
              </a:rPr>
              <a:t>化</a:t>
            </a:r>
            <a:r>
              <a:rPr dirty="0" sz="1900" spc="-105">
                <a:latin typeface="SimSun"/>
                <a:cs typeface="SimSun"/>
              </a:rPr>
              <a:t>和</a:t>
            </a:r>
            <a:r>
              <a:rPr dirty="0" sz="1950" spc="-150">
                <a:latin typeface="Microsoft JhengHei"/>
                <a:cs typeface="Microsoft JhengHei"/>
              </a:rPr>
              <a:t>专业的</a:t>
            </a:r>
            <a:r>
              <a:rPr dirty="0" sz="1950" spc="-150">
                <a:latin typeface="SimSun"/>
                <a:cs typeface="SimSun"/>
              </a:rPr>
              <a:t>国</a:t>
            </a:r>
            <a:r>
              <a:rPr dirty="0" sz="1900" spc="-105">
                <a:latin typeface="SimSun"/>
                <a:cs typeface="SimSun"/>
              </a:rPr>
              <a:t>际</a:t>
            </a:r>
            <a:r>
              <a:rPr dirty="0" sz="1950" spc="-150">
                <a:latin typeface="SimSun"/>
                <a:cs typeface="SimSun"/>
              </a:rPr>
              <a:t>货运服</a:t>
            </a:r>
            <a:r>
              <a:rPr dirty="0" sz="1950" spc="-150">
                <a:latin typeface="Microsoft JhengHei"/>
                <a:cs typeface="Microsoft JhengHei"/>
              </a:rPr>
              <a:t>务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50">
                <a:latin typeface="Microsoft JhengHei"/>
                <a:cs typeface="Microsoft JhengHei"/>
              </a:rPr>
              <a:t>我</a:t>
            </a:r>
            <a:r>
              <a:rPr dirty="0" sz="1950" spc="-150">
                <a:latin typeface="SimSun"/>
                <a:cs typeface="SimSun"/>
              </a:rPr>
              <a:t>们</a:t>
            </a:r>
            <a:r>
              <a:rPr dirty="0" sz="1950" spc="-150">
                <a:latin typeface="Microsoft JhengHei"/>
                <a:cs typeface="Microsoft JhengHei"/>
              </a:rPr>
              <a:t>专</a:t>
            </a:r>
            <a:r>
              <a:rPr dirty="0" sz="1950" spc="-150">
                <a:latin typeface="SimSun"/>
                <a:cs typeface="SimSun"/>
              </a:rPr>
              <a:t>注于作</a:t>
            </a:r>
            <a:r>
              <a:rPr dirty="0" sz="1950" spc="-150">
                <a:latin typeface="Microsoft JhengHei"/>
                <a:cs typeface="Microsoft JhengHei"/>
              </a:rPr>
              <a:t>为⼀个</a:t>
            </a:r>
            <a:r>
              <a:rPr dirty="0" sz="1950" spc="-125">
                <a:latin typeface="SimSun"/>
                <a:cs typeface="SimSun"/>
              </a:rPr>
              <a:t>利基市场</a:t>
            </a:r>
            <a:r>
              <a:rPr dirty="0" sz="1950" spc="-150">
                <a:latin typeface="Microsoft JhengHei"/>
                <a:cs typeface="Microsoft JhengHei"/>
              </a:rPr>
              <a:t>的</a:t>
            </a:r>
            <a:r>
              <a:rPr dirty="0" sz="1950" spc="-150">
                <a:latin typeface="SimSun"/>
                <a:cs typeface="SimSun"/>
              </a:rPr>
              <a:t>全球</a:t>
            </a:r>
            <a:r>
              <a:rPr dirty="0" sz="1950" spc="-150">
                <a:latin typeface="Microsoft JhengHei"/>
                <a:cs typeface="Microsoft JhengHei"/>
              </a:rPr>
              <a:t>向</a:t>
            </a:r>
            <a:r>
              <a:rPr dirty="0" sz="1950" spc="-150">
                <a:latin typeface="SimSun"/>
                <a:cs typeface="SimSun"/>
              </a:rPr>
              <a:t>太平洋岛屿提供货运服</a:t>
            </a:r>
            <a:r>
              <a:rPr dirty="0" sz="1950" spc="-150">
                <a:latin typeface="Microsoft JhengHei"/>
                <a:cs typeface="Microsoft JhengHei"/>
              </a:rPr>
              <a:t>务</a:t>
            </a:r>
            <a:r>
              <a:rPr dirty="0" sz="1600" spc="204">
                <a:latin typeface="SimSun"/>
                <a:cs typeface="SimSun"/>
              </a:rPr>
              <a:t>；</a:t>
            </a:r>
            <a:r>
              <a:rPr dirty="0" sz="1950" spc="-150">
                <a:latin typeface="Microsoft JhengHei"/>
                <a:cs typeface="Microsoft JhengHei"/>
              </a:rPr>
              <a:t>同时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Microsoft JhengHei"/>
                <a:cs typeface="Microsoft JhengHei"/>
              </a:rPr>
              <a:t>我</a:t>
            </a:r>
            <a:r>
              <a:rPr dirty="0" sz="1950" spc="-130">
                <a:latin typeface="SimSun"/>
                <a:cs typeface="SimSun"/>
              </a:rPr>
              <a:t>们也处理全</a:t>
            </a:r>
            <a:r>
              <a:rPr dirty="0" sz="1950" spc="-150">
                <a:latin typeface="SimSun"/>
                <a:cs typeface="SimSun"/>
              </a:rPr>
              <a:t>球范围内以</a:t>
            </a:r>
            <a:r>
              <a:rPr dirty="0" sz="1950" spc="-150">
                <a:latin typeface="Microsoft JhengHei"/>
                <a:cs typeface="Microsoft JhengHei"/>
              </a:rPr>
              <a:t>及与新</a:t>
            </a:r>
            <a:r>
              <a:rPr dirty="0" sz="1950" spc="-150">
                <a:latin typeface="SimSun"/>
                <a:cs typeface="SimSun"/>
              </a:rPr>
              <a:t>西兰</a:t>
            </a:r>
            <a:r>
              <a:rPr dirty="0" sz="1950" spc="-150">
                <a:latin typeface="Microsoft JhengHei"/>
                <a:cs typeface="Microsoft JhengHei"/>
              </a:rPr>
              <a:t>之</a:t>
            </a:r>
            <a:r>
              <a:rPr dirty="0" sz="1900" spc="-105">
                <a:latin typeface="SimSun"/>
                <a:cs typeface="SimSun"/>
              </a:rPr>
              <a:t>间</a:t>
            </a:r>
            <a:r>
              <a:rPr dirty="0" sz="1950" spc="-150">
                <a:latin typeface="Microsoft JhengHei"/>
                <a:cs typeface="Microsoft JhengHei"/>
              </a:rPr>
              <a:t>的所</a:t>
            </a:r>
            <a:r>
              <a:rPr dirty="0" sz="1950" spc="-150">
                <a:latin typeface="SimSun"/>
                <a:cs typeface="SimSun"/>
              </a:rPr>
              <a:t>有</a:t>
            </a:r>
            <a:r>
              <a:rPr dirty="0" sz="1900" spc="-105">
                <a:latin typeface="SimSun"/>
                <a:cs typeface="SimSun"/>
              </a:rPr>
              <a:t>跨</a:t>
            </a:r>
            <a:r>
              <a:rPr dirty="0" sz="1950" spc="-150">
                <a:latin typeface="SimSun"/>
                <a:cs typeface="SimSun"/>
              </a:rPr>
              <a:t>贸</a:t>
            </a:r>
            <a:r>
              <a:rPr dirty="0" sz="1900" spc="-105">
                <a:latin typeface="SimSun"/>
                <a:cs typeface="SimSun"/>
              </a:rPr>
              <a:t>易</a:t>
            </a:r>
            <a:r>
              <a:rPr dirty="0" sz="1950" spc="-100">
                <a:latin typeface="SimSun"/>
                <a:cs typeface="SimSun"/>
              </a:rPr>
              <a:t>运输</a:t>
            </a:r>
            <a:endParaRPr sz="19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SimSun"/>
              <a:cs typeface="SimSun"/>
            </a:endParaRPr>
          </a:p>
          <a:p>
            <a:pPr marL="744855" marR="6107430">
              <a:lnSpc>
                <a:spcPct val="105800"/>
              </a:lnSpc>
              <a:spcBef>
                <a:spcPts val="5"/>
              </a:spcBef>
            </a:pPr>
            <a:r>
              <a:rPr dirty="0" sz="1950" spc="-155">
                <a:latin typeface="SimSun"/>
                <a:cs typeface="SimSun"/>
              </a:rPr>
              <a:t>海洋货运</a:t>
            </a:r>
            <a:r>
              <a:rPr dirty="0" sz="1950" spc="-100">
                <a:latin typeface="SimSun"/>
                <a:cs typeface="SimSun"/>
              </a:rPr>
              <a:t>空运</a:t>
            </a:r>
            <a:endParaRPr sz="1950">
              <a:latin typeface="SimSun"/>
              <a:cs typeface="SimSun"/>
            </a:endParaRPr>
          </a:p>
          <a:p>
            <a:pPr marL="744855">
              <a:lnSpc>
                <a:spcPct val="100000"/>
              </a:lnSpc>
              <a:spcBef>
                <a:spcPts val="135"/>
              </a:spcBef>
            </a:pPr>
            <a:r>
              <a:rPr dirty="0" sz="1950" spc="-150">
                <a:latin typeface="Microsoft JhengHei"/>
                <a:cs typeface="Microsoft JhengHei"/>
              </a:rPr>
              <a:t>合</a:t>
            </a:r>
            <a:r>
              <a:rPr dirty="0" sz="1950" spc="-50">
                <a:latin typeface="SimSun"/>
                <a:cs typeface="SimSun"/>
              </a:rPr>
              <a:t>并</a:t>
            </a:r>
            <a:endParaRPr sz="1950">
              <a:latin typeface="SimSun"/>
              <a:cs typeface="SimSun"/>
            </a:endParaRPr>
          </a:p>
          <a:p>
            <a:pPr marL="744855">
              <a:lnSpc>
                <a:spcPct val="100000"/>
              </a:lnSpc>
              <a:spcBef>
                <a:spcPts val="135"/>
              </a:spcBef>
            </a:pPr>
            <a:r>
              <a:rPr dirty="0" sz="1950" spc="-150">
                <a:latin typeface="SimSun"/>
                <a:cs typeface="SimSun"/>
              </a:rPr>
              <a:t>太平洋</a:t>
            </a:r>
            <a:r>
              <a:rPr dirty="0" sz="1950" spc="-150">
                <a:latin typeface="Microsoft JhengHei"/>
                <a:cs typeface="Microsoft JhengHei"/>
              </a:rPr>
              <a:t>专</a:t>
            </a:r>
            <a:r>
              <a:rPr dirty="0" sz="1950" spc="-50">
                <a:latin typeface="SimSun"/>
                <a:cs typeface="SimSun"/>
              </a:rPr>
              <a:t>家</a:t>
            </a:r>
            <a:endParaRPr sz="1950">
              <a:latin typeface="SimSun"/>
              <a:cs typeface="SimSu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4945" y="3708620"/>
            <a:ext cx="702310" cy="28702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5525"/>
              </a:lnSpc>
            </a:pPr>
            <a:r>
              <a:rPr dirty="0" sz="6100" spc="-555">
                <a:latin typeface="SimSun"/>
                <a:cs typeface="SimSun"/>
              </a:rPr>
              <a:t>和</a:t>
            </a:r>
            <a:r>
              <a:rPr dirty="0" sz="5800" spc="-245">
                <a:latin typeface="SimSun"/>
                <a:cs typeface="SimSun"/>
              </a:rPr>
              <a:t>平</a:t>
            </a:r>
            <a:r>
              <a:rPr dirty="0" sz="6100" spc="-555">
                <a:latin typeface="SimSun"/>
                <a:cs typeface="SimSun"/>
              </a:rPr>
              <a:t>专</a:t>
            </a:r>
            <a:r>
              <a:rPr dirty="0" sz="6200" spc="-670">
                <a:latin typeface="SimSun"/>
                <a:cs typeface="SimSun"/>
              </a:rPr>
              <a:t>家</a:t>
            </a:r>
            <a:endParaRPr sz="6200">
              <a:latin typeface="SimSun"/>
              <a:cs typeface="SimSu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22026" y="4721145"/>
            <a:ext cx="219710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75">
                <a:latin typeface="SimSun"/>
                <a:cs typeface="SimSun"/>
              </a:rPr>
              <a:t>世</a:t>
            </a:r>
            <a:r>
              <a:rPr dirty="0" sz="2000" spc="-125">
                <a:latin typeface="SimSun"/>
                <a:cs typeface="SimSun"/>
              </a:rPr>
              <a:t>界</a:t>
            </a:r>
            <a:r>
              <a:rPr dirty="0" sz="2100" spc="-215">
                <a:latin typeface="SimSun"/>
                <a:cs typeface="SimSun"/>
              </a:rPr>
              <a:t>货</a:t>
            </a:r>
            <a:r>
              <a:rPr dirty="0" sz="2000" spc="-125">
                <a:latin typeface="SimSun"/>
                <a:cs typeface="SimSun"/>
              </a:rPr>
              <a:t>运</a:t>
            </a:r>
            <a:r>
              <a:rPr dirty="0" sz="2050" spc="-175">
                <a:latin typeface="SimSun"/>
                <a:cs typeface="SimSun"/>
              </a:rPr>
              <a:t>太</a:t>
            </a:r>
            <a:r>
              <a:rPr dirty="0" sz="1950" spc="-70">
                <a:latin typeface="SimSun"/>
                <a:cs typeface="SimSun"/>
              </a:rPr>
              <a:t>平</a:t>
            </a:r>
            <a:r>
              <a:rPr dirty="0" sz="2050" spc="-175">
                <a:latin typeface="SimSun"/>
                <a:cs typeface="SimSun"/>
              </a:rPr>
              <a:t>洋</a:t>
            </a:r>
            <a:r>
              <a:rPr dirty="0" sz="2100" spc="-215">
                <a:latin typeface="SimSun"/>
                <a:cs typeface="SimSun"/>
              </a:rPr>
              <a:t>亮</a:t>
            </a:r>
            <a:r>
              <a:rPr dirty="0" sz="2050" spc="-50">
                <a:latin typeface="SimSun"/>
                <a:cs typeface="SimSun"/>
              </a:rPr>
              <a:t>点</a:t>
            </a:r>
            <a:endParaRPr sz="2050">
              <a:latin typeface="SimSun"/>
              <a:cs typeface="SimSu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3401" y="5405183"/>
            <a:ext cx="66675" cy="6667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710720" y="5270622"/>
            <a:ext cx="4794250" cy="26943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2582545">
              <a:lnSpc>
                <a:spcPct val="108600"/>
              </a:lnSpc>
              <a:spcBef>
                <a:spcPts val="65"/>
              </a:spcBef>
            </a:pPr>
            <a:r>
              <a:rPr dirty="0" sz="1650" spc="-90">
                <a:latin typeface="SimSun"/>
                <a:cs typeface="SimSun"/>
              </a:rPr>
              <a:t>定</a:t>
            </a:r>
            <a:r>
              <a:rPr dirty="0" sz="1600" spc="-45">
                <a:latin typeface="SimSun"/>
                <a:cs typeface="SimSun"/>
              </a:rPr>
              <a:t>期更</a:t>
            </a:r>
            <a:r>
              <a:rPr dirty="0" sz="1600" spc="-45">
                <a:latin typeface="Microsoft JhengHei"/>
                <a:cs typeface="Microsoft JhengHei"/>
              </a:rPr>
              <a:t>新</a:t>
            </a:r>
            <a:r>
              <a:rPr dirty="0" sz="1600" spc="-50">
                <a:latin typeface="SimSun"/>
                <a:cs typeface="SimSun"/>
              </a:rPr>
              <a:t>订单跟踪和跟踪</a:t>
            </a:r>
            <a:r>
              <a:rPr dirty="0" sz="1600" spc="-45">
                <a:latin typeface="Microsoft JhengHei"/>
                <a:cs typeface="Microsoft JhengHei"/>
              </a:rPr>
              <a:t>快</a:t>
            </a:r>
            <a:r>
              <a:rPr dirty="0" sz="1600" spc="-50">
                <a:latin typeface="SimSun"/>
                <a:cs typeface="SimSun"/>
              </a:rPr>
              <a:t>速回复</a:t>
            </a:r>
            <a:endParaRPr sz="16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600" spc="-50">
                <a:latin typeface="SimSun"/>
                <a:cs typeface="SimSun"/>
              </a:rPr>
              <a:t>注重细节</a:t>
            </a:r>
            <a:endParaRPr sz="16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45">
                <a:latin typeface="SimSun"/>
                <a:cs typeface="SimSun"/>
              </a:rPr>
              <a:t>进出</a:t>
            </a:r>
            <a:r>
              <a:rPr dirty="0" sz="1600" spc="-45">
                <a:latin typeface="Microsoft JhengHei"/>
                <a:cs typeface="Microsoft JhengHei"/>
              </a:rPr>
              <a:t>⼝</a:t>
            </a:r>
            <a:r>
              <a:rPr dirty="0" sz="1650" spc="-90">
                <a:latin typeface="SimSun"/>
                <a:cs typeface="SimSun"/>
              </a:rPr>
              <a:t>拼</a:t>
            </a:r>
            <a:r>
              <a:rPr dirty="0" sz="1600" spc="-45">
                <a:latin typeface="SimSun"/>
                <a:cs typeface="SimSun"/>
              </a:rPr>
              <a:t>箱</a:t>
            </a:r>
            <a:r>
              <a:rPr dirty="0" sz="1500" spc="204">
                <a:latin typeface="Arial"/>
                <a:cs typeface="Arial"/>
              </a:rPr>
              <a:t>/</a:t>
            </a:r>
            <a:r>
              <a:rPr dirty="0" sz="1650" spc="-90">
                <a:latin typeface="SimSun"/>
                <a:cs typeface="SimSun"/>
              </a:rPr>
              <a:t>拼</a:t>
            </a:r>
            <a:r>
              <a:rPr dirty="0" sz="1600" spc="-45">
                <a:latin typeface="SimSun"/>
                <a:cs typeface="SimSun"/>
              </a:rPr>
              <a:t>箱</a:t>
            </a:r>
            <a:r>
              <a:rPr dirty="0" sz="1600" spc="-45">
                <a:latin typeface="Microsoft JhengHei"/>
                <a:cs typeface="Microsoft JhengHei"/>
              </a:rPr>
              <a:t>专</a:t>
            </a:r>
            <a:r>
              <a:rPr dirty="0" sz="1650" spc="-50">
                <a:latin typeface="SimSun"/>
                <a:cs typeface="SimSun"/>
              </a:rPr>
              <a:t>家</a:t>
            </a:r>
            <a:endParaRPr sz="16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50" spc="-90">
                <a:latin typeface="SimSun"/>
                <a:cs typeface="SimSun"/>
              </a:rPr>
              <a:t>帕</a:t>
            </a:r>
            <a:r>
              <a:rPr dirty="0" sz="1600" spc="-45">
                <a:latin typeface="Microsoft JhengHei"/>
                <a:cs typeface="Microsoft JhengHei"/>
              </a:rPr>
              <a:t>⽪</a:t>
            </a:r>
            <a:r>
              <a:rPr dirty="0" sz="1600" spc="-45">
                <a:latin typeface="SimSun"/>
                <a:cs typeface="SimSun"/>
              </a:rPr>
              <a:t>提</a:t>
            </a:r>
            <a:r>
              <a:rPr dirty="0" sz="450" spc="1120">
                <a:latin typeface="SimSun"/>
                <a:cs typeface="SimSun"/>
              </a:rPr>
              <a:t>、</a:t>
            </a:r>
            <a:r>
              <a:rPr dirty="0" sz="1600" spc="-45">
                <a:latin typeface="Microsoft JhengHei"/>
                <a:cs typeface="Microsoft JhengHei"/>
              </a:rPr>
              <a:t>努</a:t>
            </a:r>
            <a:r>
              <a:rPr dirty="0" sz="1600" spc="-45">
                <a:latin typeface="SimSun"/>
                <a:cs typeface="SimSun"/>
              </a:rPr>
              <a:t>美阿和维</a:t>
            </a:r>
            <a:r>
              <a:rPr dirty="0" sz="1650" spc="-90">
                <a:latin typeface="SimSun"/>
                <a:cs typeface="SimSun"/>
              </a:rPr>
              <a:t>拉</a:t>
            </a:r>
            <a:r>
              <a:rPr dirty="0" sz="1600" spc="-45">
                <a:latin typeface="SimSun"/>
                <a:cs typeface="SimSun"/>
              </a:rPr>
              <a:t>港</a:t>
            </a:r>
            <a:r>
              <a:rPr dirty="0" sz="1650" spc="-90">
                <a:latin typeface="SimSun"/>
                <a:cs typeface="SimSun"/>
              </a:rPr>
              <a:t>拼</a:t>
            </a:r>
            <a:r>
              <a:rPr dirty="0" sz="1600" spc="-45">
                <a:latin typeface="SimSun"/>
                <a:cs typeface="SimSun"/>
              </a:rPr>
              <a:t>箱服</a:t>
            </a:r>
            <a:r>
              <a:rPr dirty="0" sz="1600" spc="-45">
                <a:latin typeface="Microsoft JhengHei"/>
                <a:cs typeface="Microsoft JhengHei"/>
              </a:rPr>
              <a:t>务的</a:t>
            </a:r>
            <a:r>
              <a:rPr dirty="0" sz="1650" spc="-90">
                <a:latin typeface="SimSun"/>
                <a:cs typeface="SimSun"/>
              </a:rPr>
              <a:t>全</a:t>
            </a:r>
            <a:r>
              <a:rPr dirty="0" sz="1600" spc="-45">
                <a:latin typeface="SimSun"/>
                <a:cs typeface="SimSun"/>
              </a:rPr>
              <a:t>球</a:t>
            </a:r>
            <a:r>
              <a:rPr dirty="0" sz="1650" spc="-90">
                <a:latin typeface="SimSun"/>
                <a:cs typeface="SimSun"/>
              </a:rPr>
              <a:t>平</a:t>
            </a:r>
            <a:r>
              <a:rPr dirty="0" sz="1600" spc="-50">
                <a:latin typeface="Microsoft JhengHei"/>
                <a:cs typeface="Microsoft JhengHei"/>
              </a:rPr>
              <a:t>台</a:t>
            </a:r>
            <a:endParaRPr sz="1600">
              <a:latin typeface="Microsoft JhengHei"/>
              <a:cs typeface="Microsoft JhengHei"/>
            </a:endParaRPr>
          </a:p>
          <a:p>
            <a:pPr marL="22860">
              <a:lnSpc>
                <a:spcPct val="100000"/>
              </a:lnSpc>
              <a:spcBef>
                <a:spcPts val="120"/>
              </a:spcBef>
            </a:pPr>
            <a:r>
              <a:rPr dirty="0" sz="1600">
                <a:latin typeface="SimSun"/>
                <a:cs typeface="SimSun"/>
              </a:rPr>
              <a:t>根据太</a:t>
            </a:r>
            <a:r>
              <a:rPr dirty="0" sz="1650" spc="-10">
                <a:latin typeface="SimSun"/>
                <a:cs typeface="SimSun"/>
              </a:rPr>
              <a:t>平</a:t>
            </a:r>
            <a:r>
              <a:rPr dirty="0" sz="1600">
                <a:latin typeface="SimSun"/>
                <a:cs typeface="SimSun"/>
              </a:rPr>
              <a:t>洋岛国</a:t>
            </a:r>
            <a:r>
              <a:rPr dirty="0" sz="1650" spc="-10">
                <a:latin typeface="SimSun"/>
                <a:cs typeface="SimSun"/>
              </a:rPr>
              <a:t>客</a:t>
            </a:r>
            <a:r>
              <a:rPr dirty="0" sz="1600">
                <a:latin typeface="Microsoft JhengHei"/>
                <a:cs typeface="Microsoft JhengHei"/>
              </a:rPr>
              <a:t>⼾的</a:t>
            </a:r>
            <a:r>
              <a:rPr dirty="0" sz="1550" spc="90">
                <a:latin typeface="SimSun"/>
                <a:cs typeface="SimSun"/>
              </a:rPr>
              <a:t>需</a:t>
            </a:r>
            <a:r>
              <a:rPr dirty="0" sz="1600">
                <a:latin typeface="SimSun"/>
                <a:cs typeface="SimSun"/>
              </a:rPr>
              <a:t>求量</a:t>
            </a:r>
            <a:r>
              <a:rPr dirty="0" sz="1600">
                <a:latin typeface="Microsoft JhengHei"/>
                <a:cs typeface="Microsoft JhengHei"/>
              </a:rPr>
              <a:t>⾝</a:t>
            </a:r>
            <a:r>
              <a:rPr dirty="0" sz="1650" spc="-10">
                <a:latin typeface="SimSun"/>
                <a:cs typeface="SimSun"/>
              </a:rPr>
              <a:t>定</a:t>
            </a:r>
            <a:r>
              <a:rPr dirty="0" sz="1600">
                <a:latin typeface="SimSun"/>
                <a:cs typeface="SimSun"/>
              </a:rPr>
              <a:t>制</a:t>
            </a:r>
            <a:r>
              <a:rPr dirty="0" sz="1600">
                <a:latin typeface="Microsoft JhengHei"/>
                <a:cs typeface="Microsoft JhengHei"/>
              </a:rPr>
              <a:t>的个性化</a:t>
            </a:r>
            <a:r>
              <a:rPr dirty="0" sz="1600">
                <a:latin typeface="SimSun"/>
                <a:cs typeface="SimSun"/>
              </a:rPr>
              <a:t>服</a:t>
            </a:r>
            <a:r>
              <a:rPr dirty="0" sz="1600" spc="170">
                <a:latin typeface="Microsoft JhengHei"/>
                <a:cs typeface="Microsoft JhengHei"/>
              </a:rPr>
              <a:t>务  </a:t>
            </a:r>
            <a:r>
              <a:rPr dirty="0" sz="1500" spc="-50"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45">
                <a:latin typeface="SimSun"/>
                <a:cs typeface="SimSun"/>
              </a:rPr>
              <a:t>以</a:t>
            </a:r>
            <a:r>
              <a:rPr dirty="0" sz="1650" spc="-90">
                <a:latin typeface="SimSun"/>
                <a:cs typeface="SimSun"/>
              </a:rPr>
              <a:t>客</a:t>
            </a:r>
            <a:r>
              <a:rPr dirty="0" sz="1600" spc="-45">
                <a:latin typeface="Microsoft JhengHei"/>
                <a:cs typeface="Microsoft JhengHei"/>
              </a:rPr>
              <a:t>⼾为中⼼的</a:t>
            </a:r>
            <a:r>
              <a:rPr dirty="0" sz="1550" spc="-25">
                <a:latin typeface="SimSun"/>
                <a:cs typeface="SimSun"/>
              </a:rPr>
              <a:t>愿景</a:t>
            </a:r>
            <a:endParaRPr sz="1550">
              <a:latin typeface="SimSun"/>
              <a:cs typeface="SimSun"/>
            </a:endParaRPr>
          </a:p>
          <a:p>
            <a:pPr marL="12700" marR="1182370">
              <a:lnSpc>
                <a:spcPct val="106100"/>
              </a:lnSpc>
            </a:pPr>
            <a:r>
              <a:rPr dirty="0" sz="1600" spc="-45">
                <a:latin typeface="Microsoft JhengHei"/>
                <a:cs typeface="Microsoft JhengHei"/>
              </a:rPr>
              <a:t>为所</a:t>
            </a:r>
            <a:r>
              <a:rPr dirty="0" sz="1600" spc="-45">
                <a:latin typeface="SimSun"/>
                <a:cs typeface="SimSun"/>
              </a:rPr>
              <a:t>有太</a:t>
            </a:r>
            <a:r>
              <a:rPr dirty="0" sz="1650" spc="-90">
                <a:latin typeface="SimSun"/>
                <a:cs typeface="SimSun"/>
              </a:rPr>
              <a:t>平</a:t>
            </a:r>
            <a:r>
              <a:rPr dirty="0" sz="1600" spc="-45">
                <a:latin typeface="SimSun"/>
                <a:cs typeface="SimSun"/>
              </a:rPr>
              <a:t>洋岛屿提供</a:t>
            </a:r>
            <a:r>
              <a:rPr dirty="0" sz="1600" spc="-45">
                <a:latin typeface="Microsoft JhengHei"/>
                <a:cs typeface="Microsoft JhengHei"/>
              </a:rPr>
              <a:t>扎</a:t>
            </a:r>
            <a:r>
              <a:rPr dirty="0" sz="1650" spc="-90">
                <a:latin typeface="SimSun"/>
                <a:cs typeface="SimSun"/>
              </a:rPr>
              <a:t>实</a:t>
            </a:r>
            <a:r>
              <a:rPr dirty="0" sz="1600" spc="-45">
                <a:latin typeface="Microsoft JhengHei"/>
                <a:cs typeface="Microsoft JhengHei"/>
              </a:rPr>
              <a:t>的</a:t>
            </a:r>
            <a:r>
              <a:rPr dirty="0" sz="1600" spc="-45">
                <a:latin typeface="SimSun"/>
                <a:cs typeface="SimSun"/>
              </a:rPr>
              <a:t>知识和经</a:t>
            </a:r>
            <a:r>
              <a:rPr dirty="0" sz="1650" spc="-50">
                <a:latin typeface="Microsoft JhengHei"/>
                <a:cs typeface="Microsoft JhengHei"/>
              </a:rPr>
              <a:t>验</a:t>
            </a:r>
            <a:r>
              <a:rPr dirty="0" sz="1650" spc="-90">
                <a:latin typeface="SimSun"/>
                <a:cs typeface="SimSun"/>
              </a:rPr>
              <a:t>定</a:t>
            </a:r>
            <a:r>
              <a:rPr dirty="0" sz="1600" spc="-180">
                <a:latin typeface="SimSun"/>
                <a:cs typeface="SimSun"/>
              </a:rPr>
              <a:t>制 </a:t>
            </a:r>
            <a:r>
              <a:rPr dirty="0" sz="1500">
                <a:latin typeface="Arial"/>
                <a:cs typeface="Arial"/>
              </a:rPr>
              <a:t>IT</a:t>
            </a:r>
            <a:r>
              <a:rPr dirty="0" sz="1500" spc="150">
                <a:latin typeface="Arial"/>
                <a:cs typeface="Arial"/>
              </a:rPr>
              <a:t> </a:t>
            </a:r>
            <a:r>
              <a:rPr dirty="0" sz="1600" spc="-45">
                <a:latin typeface="SimSun"/>
                <a:cs typeface="SimSun"/>
              </a:rPr>
              <a:t>解</a:t>
            </a:r>
            <a:r>
              <a:rPr dirty="0" sz="1650" spc="-90">
                <a:latin typeface="SimSun"/>
                <a:cs typeface="SimSun"/>
              </a:rPr>
              <a:t>决</a:t>
            </a:r>
            <a:r>
              <a:rPr dirty="0" sz="1600" spc="-45">
                <a:latin typeface="Microsoft JhengHei"/>
                <a:cs typeface="Microsoft JhengHei"/>
              </a:rPr>
              <a:t>⽅</a:t>
            </a:r>
            <a:r>
              <a:rPr dirty="0" sz="1600" spc="-45">
                <a:latin typeface="SimSun"/>
                <a:cs typeface="SimSun"/>
              </a:rPr>
              <a:t>案以提</a:t>
            </a:r>
            <a:r>
              <a:rPr dirty="0" sz="1650" spc="-90">
                <a:latin typeface="Microsoft JhengHei"/>
                <a:cs typeface="Microsoft JhengHei"/>
              </a:rPr>
              <a:t>⾼</a:t>
            </a:r>
            <a:r>
              <a:rPr dirty="0" sz="1600" spc="-45">
                <a:latin typeface="SimSun"/>
                <a:cs typeface="SimSun"/>
              </a:rPr>
              <a:t>效</a:t>
            </a:r>
            <a:r>
              <a:rPr dirty="0" sz="1650" spc="-90">
                <a:latin typeface="SimSun"/>
                <a:cs typeface="SimSun"/>
              </a:rPr>
              <a:t>率</a:t>
            </a:r>
            <a:r>
              <a:rPr dirty="0" sz="1600" spc="-45">
                <a:latin typeface="SimSun"/>
                <a:cs typeface="SimSun"/>
              </a:rPr>
              <a:t>和效</a:t>
            </a:r>
            <a:r>
              <a:rPr dirty="0" sz="1600" spc="-50">
                <a:latin typeface="Microsoft JhengHei"/>
                <a:cs typeface="Microsoft JhengHei"/>
              </a:rPr>
              <a:t>益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90">
                <a:latin typeface="Microsoft JhengHei"/>
                <a:cs typeface="Microsoft JhengHei"/>
              </a:rPr>
              <a:t>⾼</a:t>
            </a:r>
            <a:r>
              <a:rPr dirty="0" sz="1600" spc="-45">
                <a:latin typeface="SimSun"/>
                <a:cs typeface="SimSun"/>
              </a:rPr>
              <a:t>效物流解</a:t>
            </a:r>
            <a:r>
              <a:rPr dirty="0" sz="1650" spc="-90">
                <a:latin typeface="SimSun"/>
                <a:cs typeface="SimSun"/>
              </a:rPr>
              <a:t>决</a:t>
            </a:r>
            <a:r>
              <a:rPr dirty="0" sz="1600" spc="-45">
                <a:latin typeface="Microsoft JhengHei"/>
                <a:cs typeface="Microsoft JhengHei"/>
              </a:rPr>
              <a:t>⽅</a:t>
            </a:r>
            <a:r>
              <a:rPr dirty="0" sz="1600" spc="-45">
                <a:latin typeface="SimSun"/>
                <a:cs typeface="SimSun"/>
              </a:rPr>
              <a:t>案</a:t>
            </a:r>
            <a:r>
              <a:rPr dirty="0" sz="1600" spc="-45">
                <a:latin typeface="Microsoft JhengHei"/>
                <a:cs typeface="Microsoft JhengHei"/>
              </a:rPr>
              <a:t>的</a:t>
            </a:r>
            <a:r>
              <a:rPr dirty="0" sz="1600" spc="-45">
                <a:latin typeface="SimSun"/>
                <a:cs typeface="SimSun"/>
              </a:rPr>
              <a:t>整</a:t>
            </a:r>
            <a:r>
              <a:rPr dirty="0" sz="1600" spc="-45">
                <a:latin typeface="Microsoft JhengHei"/>
                <a:cs typeface="Microsoft JhengHei"/>
              </a:rPr>
              <a:t>合</a:t>
            </a:r>
            <a:r>
              <a:rPr dirty="0" sz="1600" spc="-45">
                <a:latin typeface="SimSun"/>
                <a:cs typeface="SimSun"/>
              </a:rPr>
              <a:t>服</a:t>
            </a:r>
            <a:r>
              <a:rPr dirty="0" sz="1600" spc="-45">
                <a:latin typeface="Microsoft JhengHei"/>
                <a:cs typeface="Microsoft JhengHei"/>
              </a:rPr>
              <a:t>务</a:t>
            </a:r>
            <a:r>
              <a:rPr dirty="0" sz="450" spc="994">
                <a:latin typeface="SimSun"/>
                <a:cs typeface="SimSun"/>
              </a:rPr>
              <a:t>。</a:t>
            </a:r>
            <a:endParaRPr sz="450">
              <a:latin typeface="SimSun"/>
              <a:cs typeface="SimSu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3401" y="5671883"/>
            <a:ext cx="66675" cy="6667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3401" y="5938583"/>
            <a:ext cx="66675" cy="6667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3401" y="6205283"/>
            <a:ext cx="66675" cy="6667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3401" y="6471983"/>
            <a:ext cx="66675" cy="6667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3401" y="6738683"/>
            <a:ext cx="66675" cy="6667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01" y="7272083"/>
            <a:ext cx="66675" cy="6667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01" y="7538783"/>
            <a:ext cx="66675" cy="6667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3401" y="7805483"/>
            <a:ext cx="66675" cy="66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7875587"/>
              <a:ext cx="13687425" cy="2409825"/>
            </a:xfrm>
            <a:custGeom>
              <a:avLst/>
              <a:gdLst/>
              <a:ahLst/>
              <a:cxnLst/>
              <a:rect l="l" t="t" r="r" b="b"/>
              <a:pathLst>
                <a:path w="13687425" h="2409825">
                  <a:moveTo>
                    <a:pt x="13687425" y="0"/>
                  </a:moveTo>
                  <a:lnTo>
                    <a:pt x="0" y="0"/>
                  </a:lnTo>
                  <a:lnTo>
                    <a:pt x="0" y="2409825"/>
                  </a:lnTo>
                  <a:lnTo>
                    <a:pt x="13687425" y="2409825"/>
                  </a:lnTo>
                  <a:lnTo>
                    <a:pt x="13687425" y="0"/>
                  </a:lnTo>
                  <a:close/>
                </a:path>
              </a:pathLst>
            </a:custGeom>
            <a:solidFill>
              <a:srgbClr val="727272">
                <a:alpha val="4274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2" y="8438276"/>
              <a:ext cx="1371599" cy="13715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095" y="8438276"/>
              <a:ext cx="1371599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050" y="8423455"/>
              <a:ext cx="1390649" cy="1390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587" y="8423455"/>
              <a:ext cx="1390649" cy="13906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683234" y="0"/>
              <a:ext cx="4605020" cy="10287000"/>
            </a:xfrm>
            <a:custGeom>
              <a:avLst/>
              <a:gdLst/>
              <a:ahLst/>
              <a:cxnLst/>
              <a:rect l="l" t="t" r="r" b="b"/>
              <a:pathLst>
                <a:path w="4605019" h="10287000">
                  <a:moveTo>
                    <a:pt x="0" y="0"/>
                  </a:moveTo>
                  <a:lnTo>
                    <a:pt x="0" y="10286999"/>
                  </a:lnTo>
                  <a:lnTo>
                    <a:pt x="4604764" y="10286999"/>
                  </a:lnTo>
                  <a:lnTo>
                    <a:pt x="4604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516382" y="1867115"/>
              <a:ext cx="370205" cy="4602480"/>
            </a:xfrm>
            <a:custGeom>
              <a:avLst/>
              <a:gdLst/>
              <a:ahLst/>
              <a:cxnLst/>
              <a:rect l="l" t="t" r="r" b="b"/>
              <a:pathLst>
                <a:path w="370205" h="4602480">
                  <a:moveTo>
                    <a:pt x="369671" y="4333468"/>
                  </a:moveTo>
                  <a:lnTo>
                    <a:pt x="111988" y="4070362"/>
                  </a:lnTo>
                  <a:lnTo>
                    <a:pt x="83769" y="4056189"/>
                  </a:lnTo>
                  <a:lnTo>
                    <a:pt x="52755" y="4061168"/>
                  </a:lnTo>
                  <a:lnTo>
                    <a:pt x="24904" y="4080294"/>
                  </a:lnTo>
                  <a:lnTo>
                    <a:pt x="6197" y="4108589"/>
                  </a:lnTo>
                  <a:lnTo>
                    <a:pt x="2578" y="4141051"/>
                  </a:lnTo>
                  <a:lnTo>
                    <a:pt x="20040" y="4172686"/>
                  </a:lnTo>
                  <a:lnTo>
                    <a:pt x="182981" y="4333468"/>
                  </a:lnTo>
                  <a:lnTo>
                    <a:pt x="14706" y="4491609"/>
                  </a:lnTo>
                  <a:lnTo>
                    <a:pt x="0" y="4524984"/>
                  </a:lnTo>
                  <a:lnTo>
                    <a:pt x="11239" y="4560951"/>
                  </a:lnTo>
                  <a:lnTo>
                    <a:pt x="39293" y="4589919"/>
                  </a:lnTo>
                  <a:lnTo>
                    <a:pt x="75069" y="4602340"/>
                  </a:lnTo>
                  <a:lnTo>
                    <a:pt x="109448" y="4588611"/>
                  </a:lnTo>
                  <a:lnTo>
                    <a:pt x="369671" y="4333468"/>
                  </a:lnTo>
                  <a:close/>
                </a:path>
                <a:path w="370205" h="4602480">
                  <a:moveTo>
                    <a:pt x="369671" y="2362530"/>
                  </a:moveTo>
                  <a:lnTo>
                    <a:pt x="111988" y="2099411"/>
                  </a:lnTo>
                  <a:lnTo>
                    <a:pt x="83769" y="2085238"/>
                  </a:lnTo>
                  <a:lnTo>
                    <a:pt x="52755" y="2090216"/>
                  </a:lnTo>
                  <a:lnTo>
                    <a:pt x="24904" y="2109343"/>
                  </a:lnTo>
                  <a:lnTo>
                    <a:pt x="6197" y="2137638"/>
                  </a:lnTo>
                  <a:lnTo>
                    <a:pt x="2578" y="2170099"/>
                  </a:lnTo>
                  <a:lnTo>
                    <a:pt x="20040" y="2201735"/>
                  </a:lnTo>
                  <a:lnTo>
                    <a:pt x="182981" y="2362530"/>
                  </a:lnTo>
                  <a:lnTo>
                    <a:pt x="14706" y="2520658"/>
                  </a:lnTo>
                  <a:lnTo>
                    <a:pt x="0" y="2554046"/>
                  </a:lnTo>
                  <a:lnTo>
                    <a:pt x="11239" y="2590012"/>
                  </a:lnTo>
                  <a:lnTo>
                    <a:pt x="39293" y="2618981"/>
                  </a:lnTo>
                  <a:lnTo>
                    <a:pt x="75069" y="2631389"/>
                  </a:lnTo>
                  <a:lnTo>
                    <a:pt x="109448" y="2617660"/>
                  </a:lnTo>
                  <a:lnTo>
                    <a:pt x="369671" y="2362530"/>
                  </a:lnTo>
                  <a:close/>
                </a:path>
                <a:path w="370205" h="4602480">
                  <a:moveTo>
                    <a:pt x="369671" y="277279"/>
                  </a:moveTo>
                  <a:lnTo>
                    <a:pt x="111988" y="14173"/>
                  </a:lnTo>
                  <a:lnTo>
                    <a:pt x="83769" y="0"/>
                  </a:lnTo>
                  <a:lnTo>
                    <a:pt x="52755" y="4978"/>
                  </a:lnTo>
                  <a:lnTo>
                    <a:pt x="24904" y="24104"/>
                  </a:lnTo>
                  <a:lnTo>
                    <a:pt x="6197" y="52400"/>
                  </a:lnTo>
                  <a:lnTo>
                    <a:pt x="2578" y="84861"/>
                  </a:lnTo>
                  <a:lnTo>
                    <a:pt x="20040" y="116497"/>
                  </a:lnTo>
                  <a:lnTo>
                    <a:pt x="182981" y="277279"/>
                  </a:lnTo>
                  <a:lnTo>
                    <a:pt x="14706" y="435419"/>
                  </a:lnTo>
                  <a:lnTo>
                    <a:pt x="0" y="468795"/>
                  </a:lnTo>
                  <a:lnTo>
                    <a:pt x="11239" y="504761"/>
                  </a:lnTo>
                  <a:lnTo>
                    <a:pt x="39293" y="533730"/>
                  </a:lnTo>
                  <a:lnTo>
                    <a:pt x="75069" y="546150"/>
                  </a:lnTo>
                  <a:lnTo>
                    <a:pt x="109448" y="532422"/>
                  </a:lnTo>
                  <a:lnTo>
                    <a:pt x="369671" y="27727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50">
                <a:latin typeface="Microsoft JhengHei"/>
                <a:cs typeface="Microsoft JhengHei"/>
              </a:rPr>
              <a:t>世</a:t>
            </a:r>
            <a:r>
              <a:rPr dirty="0" spc="-150"/>
              <a:t>界货运太平洋在运营和全球覆</a:t>
            </a:r>
            <a:r>
              <a:rPr dirty="0" spc="-150">
                <a:latin typeface="Microsoft JhengHei"/>
                <a:cs typeface="Microsoft JhengHei"/>
              </a:rPr>
              <a:t>盖⽅⾯</a:t>
            </a:r>
            <a:r>
              <a:rPr dirty="0" spc="-150"/>
              <a:t>独具特</a:t>
            </a:r>
            <a:r>
              <a:rPr dirty="0" spc="-150">
                <a:latin typeface="Microsoft JhengHei"/>
                <a:cs typeface="Microsoft JhengHei"/>
              </a:rPr>
              <a:t>⾊</a:t>
            </a:r>
            <a:r>
              <a:rPr dirty="0" sz="550" spc="1260"/>
              <a:t>。</a:t>
            </a:r>
            <a:r>
              <a:rPr dirty="0" sz="1800" spc="-90">
                <a:latin typeface="Arial"/>
                <a:cs typeface="Arial"/>
              </a:rPr>
              <a:t>WCP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GLOBAL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50" spc="-50"/>
              <a:t>是</a:t>
            </a:r>
            <a:r>
              <a:rPr dirty="0" spc="-150"/>
              <a:t>您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z="1800">
                <a:latin typeface="Arial"/>
                <a:cs typeface="Arial"/>
              </a:rPr>
              <a:t>"</a:t>
            </a:r>
            <a:r>
              <a:rPr dirty="0" spc="-150"/>
              <a:t>全球集拼</a:t>
            </a:r>
            <a:r>
              <a:rPr dirty="0" spc="-150">
                <a:latin typeface="Microsoft JhengHei"/>
                <a:cs typeface="Microsoft JhengHei"/>
              </a:rPr>
              <a:t>中⼼</a:t>
            </a:r>
            <a:r>
              <a:rPr dirty="0" spc="-150"/>
              <a:t>解决</a:t>
            </a:r>
            <a:r>
              <a:rPr dirty="0" spc="-150">
                <a:latin typeface="Microsoft JhengHei"/>
                <a:cs typeface="Microsoft JhengHei"/>
              </a:rPr>
              <a:t>⽅</a:t>
            </a:r>
            <a:r>
              <a:rPr dirty="0" spc="-150"/>
              <a:t>案</a:t>
            </a:r>
            <a:r>
              <a:rPr dirty="0" spc="-150">
                <a:latin typeface="Microsoft JhengHei"/>
                <a:cs typeface="Microsoft JhengHei"/>
              </a:rPr>
              <a:t>合</a:t>
            </a:r>
            <a:r>
              <a:rPr dirty="0" spc="-150"/>
              <a:t>作伙伴</a:t>
            </a:r>
            <a:r>
              <a:rPr dirty="0" sz="1800">
                <a:latin typeface="Arial"/>
                <a:cs typeface="Arial"/>
              </a:rPr>
              <a:t>"</a:t>
            </a:r>
            <a:r>
              <a:rPr dirty="0" sz="550" spc="1260"/>
              <a:t>。</a:t>
            </a:r>
            <a:r>
              <a:rPr dirty="0" spc="-150">
                <a:latin typeface="Microsoft JhengHei"/>
                <a:cs typeface="Microsoft JhengHei"/>
              </a:rPr>
              <a:t>专⻔</a:t>
            </a:r>
            <a:r>
              <a:rPr dirty="0" spc="-100"/>
              <a:t>提供</a:t>
            </a:r>
            <a:endParaRPr sz="5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800" spc="-120">
                <a:latin typeface="Arial"/>
                <a:cs typeface="Arial"/>
              </a:rPr>
              <a:t>LCL</a:t>
            </a:r>
            <a:r>
              <a:rPr dirty="0" sz="2000" spc="-120"/>
              <a:t>（</a:t>
            </a:r>
            <a:r>
              <a:rPr dirty="0" spc="-150"/>
              <a:t>少于</a:t>
            </a:r>
            <a:r>
              <a:rPr dirty="0" spc="-150">
                <a:latin typeface="Microsoft JhengHei"/>
                <a:cs typeface="Microsoft JhengHei"/>
              </a:rPr>
              <a:t>整</a:t>
            </a:r>
            <a:r>
              <a:rPr dirty="0" spc="-150"/>
              <a:t>箱货物</a:t>
            </a:r>
            <a:r>
              <a:rPr dirty="0" sz="2000" spc="-185"/>
              <a:t>）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集拼服</a:t>
            </a:r>
            <a:r>
              <a:rPr dirty="0" spc="-150">
                <a:latin typeface="Microsoft JhengHei"/>
                <a:cs typeface="Microsoft JhengHei"/>
              </a:rPr>
              <a:t>务</a:t>
            </a:r>
            <a:r>
              <a:rPr dirty="0" sz="2000" spc="-185"/>
              <a:t>，</a:t>
            </a:r>
            <a:r>
              <a:rPr dirty="0" spc="-150"/>
              <a:t>涵</a:t>
            </a:r>
            <a:r>
              <a:rPr dirty="0" spc="-150">
                <a:latin typeface="Microsoft JhengHei"/>
                <a:cs typeface="Microsoft JhengHei"/>
              </a:rPr>
              <a:t>盖世</a:t>
            </a:r>
            <a:r>
              <a:rPr dirty="0" spc="-150"/>
              <a:t>界</a:t>
            </a:r>
            <a:r>
              <a:rPr dirty="0" spc="-150">
                <a:latin typeface="Microsoft JhengHei"/>
                <a:cs typeface="Microsoft JhengHei"/>
              </a:rPr>
              <a:t>各</a:t>
            </a:r>
            <a:r>
              <a:rPr dirty="0" spc="-150"/>
              <a:t>地</a:t>
            </a:r>
            <a:r>
              <a:rPr dirty="0" spc="-150">
                <a:latin typeface="Microsoft JhengHei"/>
                <a:cs typeface="Microsoft JhengHei"/>
              </a:rPr>
              <a:t>与新</a:t>
            </a:r>
            <a:r>
              <a:rPr dirty="0" spc="-150"/>
              <a:t>西兰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进出</a:t>
            </a:r>
            <a:r>
              <a:rPr dirty="0" spc="-150">
                <a:latin typeface="Microsoft JhengHei"/>
                <a:cs typeface="Microsoft JhengHei"/>
              </a:rPr>
              <a:t>⼝</a:t>
            </a:r>
            <a:r>
              <a:rPr dirty="0" spc="-150"/>
              <a:t>货运</a:t>
            </a:r>
            <a:r>
              <a:rPr dirty="0" sz="550" spc="1195"/>
              <a:t>。</a:t>
            </a:r>
            <a:endParaRPr sz="5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800" spc="-100">
                <a:latin typeface="Arial"/>
                <a:cs typeface="Arial"/>
              </a:rPr>
              <a:t>WCP</a:t>
            </a:r>
            <a:r>
              <a:rPr dirty="0" sz="1850" spc="-50"/>
              <a:t>已</a:t>
            </a:r>
            <a:r>
              <a:rPr dirty="0" spc="-150"/>
              <a:t>经建</a:t>
            </a:r>
            <a:r>
              <a:rPr dirty="0" spc="-150">
                <a:latin typeface="Microsoft JhengHei"/>
                <a:cs typeface="Microsoft JhengHei"/>
              </a:rPr>
              <a:t>⽴</a:t>
            </a:r>
            <a:r>
              <a:rPr dirty="0" spc="-150"/>
              <a:t>了</a:t>
            </a:r>
            <a:r>
              <a:rPr dirty="0" spc="-150">
                <a:latin typeface="Microsoft JhengHei"/>
                <a:cs typeface="Microsoft JhengHei"/>
              </a:rPr>
              <a:t>⼀个</a:t>
            </a:r>
            <a:r>
              <a:rPr dirty="0" spc="-150"/>
              <a:t>由有能</a:t>
            </a:r>
            <a:r>
              <a:rPr dirty="0" spc="-150">
                <a:latin typeface="Microsoft JhengHei"/>
                <a:cs typeface="Microsoft JhengHei"/>
              </a:rPr>
              <a:t>⼒</a:t>
            </a:r>
            <a:r>
              <a:rPr dirty="0" sz="550" spc="1260"/>
              <a:t>、</a:t>
            </a:r>
            <a:r>
              <a:rPr dirty="0" spc="-150"/>
              <a:t>经</a:t>
            </a:r>
            <a:r>
              <a:rPr dirty="0" spc="-150">
                <a:latin typeface="Microsoft JhengHei"/>
                <a:cs typeface="Microsoft JhengHei"/>
              </a:rPr>
              <a:t>验丰</a:t>
            </a:r>
            <a:r>
              <a:rPr dirty="0" spc="-150"/>
              <a:t>富</a:t>
            </a:r>
            <a:r>
              <a:rPr dirty="0" sz="550" spc="1260"/>
              <a:t>、</a:t>
            </a:r>
            <a:r>
              <a:rPr dirty="0" spc="-150"/>
              <a:t>负责任</a:t>
            </a:r>
            <a:r>
              <a:rPr dirty="0" sz="550" spc="1260"/>
              <a:t>、</a:t>
            </a:r>
            <a:r>
              <a:rPr dirty="0" spc="-150">
                <a:latin typeface="Microsoft JhengHei"/>
                <a:cs typeface="Microsoft JhengHei"/>
              </a:rPr>
              <a:t>可靠</a:t>
            </a:r>
            <a:r>
              <a:rPr dirty="0" sz="550" spc="1260"/>
              <a:t>、</a:t>
            </a:r>
            <a:r>
              <a:rPr dirty="0" sz="1850" spc="-50"/>
              <a:t>灵</a:t>
            </a:r>
            <a:r>
              <a:rPr dirty="0" spc="-150"/>
              <a:t>活和</a:t>
            </a:r>
            <a:r>
              <a:rPr dirty="0" spc="-150">
                <a:latin typeface="Microsoft JhengHei"/>
                <a:cs typeface="Microsoft JhengHei"/>
              </a:rPr>
              <a:t>竞</a:t>
            </a:r>
            <a:r>
              <a:rPr dirty="0" spc="-150"/>
              <a:t>争</a:t>
            </a:r>
            <a:r>
              <a:rPr dirty="0" spc="-150">
                <a:latin typeface="Microsoft JhengHei"/>
                <a:cs typeface="Microsoft JhengHei"/>
              </a:rPr>
              <a:t>⼒</a:t>
            </a:r>
            <a:r>
              <a:rPr dirty="0" spc="-150"/>
              <a:t>强</a:t>
            </a:r>
            <a:r>
              <a:rPr dirty="0" spc="-150">
                <a:latin typeface="Microsoft JhengHei"/>
                <a:cs typeface="Microsoft JhengHei"/>
              </a:rPr>
              <a:t>的合</a:t>
            </a:r>
            <a:r>
              <a:rPr dirty="0" spc="-150"/>
              <a:t>作伙伴组</a:t>
            </a:r>
            <a:r>
              <a:rPr dirty="0" spc="-150">
                <a:latin typeface="Microsoft JhengHei"/>
                <a:cs typeface="Microsoft JhengHei"/>
              </a:rPr>
              <a:t>成的</a:t>
            </a:r>
            <a:r>
              <a:rPr dirty="0" sz="1850" spc="-50">
                <a:latin typeface="Microsoft JhengHei"/>
                <a:cs typeface="Microsoft JhengHei"/>
              </a:rPr>
              <a:t>⽹</a:t>
            </a:r>
            <a:r>
              <a:rPr dirty="0" spc="-150"/>
              <a:t>络</a:t>
            </a:r>
            <a:r>
              <a:rPr dirty="0" sz="2000" spc="-185"/>
              <a:t>，</a:t>
            </a:r>
            <a:r>
              <a:rPr dirty="0" spc="-150"/>
              <a:t>这些</a:t>
            </a:r>
            <a:r>
              <a:rPr dirty="0" spc="-150">
                <a:latin typeface="Microsoft JhengHei"/>
                <a:cs typeface="Microsoft JhengHei"/>
              </a:rPr>
              <a:t>合</a:t>
            </a:r>
            <a:r>
              <a:rPr dirty="0" spc="-150"/>
              <a:t>作伙伴</a:t>
            </a:r>
            <a:r>
              <a:rPr dirty="0" sz="1850" spc="-50"/>
              <a:t>是</a:t>
            </a:r>
            <a:endParaRPr sz="18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-100">
                <a:latin typeface="Arial"/>
                <a:cs typeface="Arial"/>
              </a:rPr>
              <a:t>WCP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延伸</a:t>
            </a:r>
            <a:r>
              <a:rPr dirty="0" sz="550" spc="1195"/>
              <a:t>。</a:t>
            </a:r>
            <a:endParaRPr sz="550">
              <a:latin typeface="Microsoft JhengHei"/>
              <a:cs typeface="Microsoft JhengHei"/>
            </a:endParaRPr>
          </a:p>
          <a:p>
            <a:pPr algn="just" marL="12700" marR="5080" indent="-635">
              <a:lnSpc>
                <a:spcPts val="2480"/>
              </a:lnSpc>
              <a:spcBef>
                <a:spcPts val="100"/>
              </a:spcBef>
            </a:pPr>
            <a:r>
              <a:rPr dirty="0" spc="-150">
                <a:latin typeface="Microsoft JhengHei"/>
                <a:cs typeface="Microsoft JhengHei"/>
              </a:rPr>
              <a:t>我</a:t>
            </a:r>
            <a:r>
              <a:rPr dirty="0" spc="-150"/>
              <a:t>们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全球</a:t>
            </a:r>
            <a:r>
              <a:rPr dirty="0" spc="-150">
                <a:latin typeface="Microsoft JhengHei"/>
                <a:cs typeface="Microsoft JhengHei"/>
              </a:rPr>
              <a:t>合</a:t>
            </a:r>
            <a:r>
              <a:rPr dirty="0" spc="-150"/>
              <a:t>作伙伴在供应链</a:t>
            </a:r>
            <a:r>
              <a:rPr dirty="0" sz="550" spc="1260"/>
              <a:t>、</a:t>
            </a:r>
            <a:r>
              <a:rPr dirty="0" spc="-150"/>
              <a:t>物流和货运</a:t>
            </a:r>
            <a:r>
              <a:rPr dirty="0" spc="-150">
                <a:latin typeface="Microsoft JhengHei"/>
                <a:cs typeface="Microsoft JhengHei"/>
              </a:rPr>
              <a:t>的不同</a:t>
            </a:r>
            <a:r>
              <a:rPr dirty="0" spc="-150"/>
              <a:t>领域都有</a:t>
            </a:r>
            <a:r>
              <a:rPr dirty="0" spc="-150">
                <a:latin typeface="Microsoft JhengHei"/>
                <a:cs typeface="Microsoft JhengHei"/>
              </a:rPr>
              <a:t>专业</a:t>
            </a:r>
            <a:r>
              <a:rPr dirty="0" spc="-150"/>
              <a:t>知识</a:t>
            </a:r>
            <a:r>
              <a:rPr dirty="0" sz="550" spc="1260"/>
              <a:t>。</a:t>
            </a:r>
            <a:r>
              <a:rPr dirty="0" spc="-150">
                <a:latin typeface="Microsoft JhengHei"/>
                <a:cs typeface="Microsoft JhengHei"/>
              </a:rPr>
              <a:t>每个合</a:t>
            </a:r>
            <a:r>
              <a:rPr dirty="0" spc="-150"/>
              <a:t>作伙伴都有其优</a:t>
            </a:r>
            <a:r>
              <a:rPr dirty="0" spc="-150">
                <a:latin typeface="Microsoft JhengHei"/>
                <a:cs typeface="Microsoft JhengHei"/>
              </a:rPr>
              <a:t>势</a:t>
            </a:r>
            <a:r>
              <a:rPr dirty="0" sz="2000" spc="-185"/>
              <a:t>，</a:t>
            </a:r>
            <a:r>
              <a:rPr dirty="0" spc="-150">
                <a:latin typeface="Microsoft JhengHei"/>
                <a:cs typeface="Microsoft JhengHei"/>
              </a:rPr>
              <a:t>包</a:t>
            </a:r>
            <a:r>
              <a:rPr dirty="0" spc="-150"/>
              <a:t>括</a:t>
            </a:r>
            <a:r>
              <a:rPr dirty="0" spc="-150">
                <a:latin typeface="Microsoft JhengHei"/>
                <a:cs typeface="Microsoft JhengHei"/>
              </a:rPr>
              <a:t>与</a:t>
            </a:r>
            <a:r>
              <a:rPr dirty="0" spc="-150"/>
              <a:t>海运公</a:t>
            </a:r>
            <a:r>
              <a:rPr dirty="0" spc="-150">
                <a:latin typeface="Microsoft JhengHei"/>
                <a:cs typeface="Microsoft JhengHei"/>
              </a:rPr>
              <a:t>司</a:t>
            </a:r>
            <a:r>
              <a:rPr dirty="0" spc="-100"/>
              <a:t>和航</a:t>
            </a:r>
            <a:r>
              <a:rPr dirty="0" spc="-150"/>
              <a:t>空公</a:t>
            </a:r>
            <a:r>
              <a:rPr dirty="0" spc="-150">
                <a:latin typeface="Microsoft JhengHei"/>
                <a:cs typeface="Microsoft JhengHei"/>
              </a:rPr>
              <a:t>司</a:t>
            </a:r>
            <a:r>
              <a:rPr dirty="0" spc="-150"/>
              <a:t>获得货运空</a:t>
            </a:r>
            <a:r>
              <a:rPr dirty="0" spc="-150">
                <a:latin typeface="Microsoft JhengHei"/>
                <a:cs typeface="Microsoft JhengHei"/>
              </a:rPr>
              <a:t>间</a:t>
            </a:r>
            <a:r>
              <a:rPr dirty="0" sz="550" spc="1260"/>
              <a:t>、</a:t>
            </a:r>
            <a:r>
              <a:rPr dirty="0" spc="-150"/>
              <a:t>开</a:t>
            </a:r>
            <a:r>
              <a:rPr dirty="0" spc="-150">
                <a:latin typeface="Microsoft JhengHei"/>
                <a:cs typeface="Microsoft JhengHei"/>
              </a:rPr>
              <a:t>发</a:t>
            </a:r>
            <a:r>
              <a:rPr dirty="0" spc="-150"/>
              <a:t>本地仓储和</a:t>
            </a:r>
            <a:r>
              <a:rPr dirty="0" sz="1850" spc="-50"/>
              <a:t>配</a:t>
            </a:r>
            <a:r>
              <a:rPr dirty="0" spc="-150"/>
              <a:t>送</a:t>
            </a:r>
            <a:r>
              <a:rPr dirty="0" sz="1850" spc="-50">
                <a:latin typeface="Microsoft JhengHei"/>
                <a:cs typeface="Microsoft JhengHei"/>
              </a:rPr>
              <a:t>⽹</a:t>
            </a:r>
            <a:r>
              <a:rPr dirty="0" spc="-150"/>
              <a:t>络</a:t>
            </a:r>
            <a:r>
              <a:rPr dirty="0" sz="550" spc="1260"/>
              <a:t>、</a:t>
            </a:r>
            <a:r>
              <a:rPr dirty="0" spc="-150"/>
              <a:t>选择</a:t>
            </a:r>
            <a:r>
              <a:rPr dirty="0" spc="-150">
                <a:latin typeface="Microsoft JhengHei"/>
                <a:cs typeface="Microsoft JhengHei"/>
              </a:rPr>
              <a:t>合</a:t>
            </a:r>
            <a:r>
              <a:rPr dirty="0" spc="-150"/>
              <a:t>适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公路</a:t>
            </a:r>
            <a:r>
              <a:rPr dirty="0" spc="-150">
                <a:latin typeface="Microsoft JhengHei"/>
                <a:cs typeface="Microsoft JhengHei"/>
              </a:rPr>
              <a:t>承</a:t>
            </a:r>
            <a:r>
              <a:rPr dirty="0" spc="-150"/>
              <a:t>运商</a:t>
            </a:r>
            <a:r>
              <a:rPr dirty="0" sz="550" spc="1260"/>
              <a:t>、</a:t>
            </a:r>
            <a:r>
              <a:rPr dirty="0" spc="-150"/>
              <a:t>开</a:t>
            </a:r>
            <a:r>
              <a:rPr dirty="0" spc="-150">
                <a:latin typeface="Microsoft JhengHei"/>
                <a:cs typeface="Microsoft JhengHei"/>
              </a:rPr>
              <a:t>发</a:t>
            </a:r>
            <a:r>
              <a:rPr dirty="0" spc="-150"/>
              <a:t>跟踪和溯源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信息</a:t>
            </a:r>
            <a:r>
              <a:rPr dirty="0" spc="-150">
                <a:latin typeface="Microsoft JhengHei"/>
                <a:cs typeface="Microsoft JhengHei"/>
              </a:rPr>
              <a:t>技</a:t>
            </a:r>
            <a:r>
              <a:rPr dirty="0" spc="-150"/>
              <a:t>术系统</a:t>
            </a:r>
            <a:r>
              <a:rPr dirty="0" sz="2000" spc="-185"/>
              <a:t>，</a:t>
            </a:r>
            <a:r>
              <a:rPr dirty="0" spc="-150"/>
              <a:t>以</a:t>
            </a:r>
            <a:r>
              <a:rPr dirty="0" spc="-150">
                <a:latin typeface="Microsoft JhengHei"/>
                <a:cs typeface="Microsoft JhengHei"/>
              </a:rPr>
              <a:t>及</a:t>
            </a:r>
            <a:r>
              <a:rPr dirty="0" spc="-150"/>
              <a:t>完</a:t>
            </a:r>
            <a:r>
              <a:rPr dirty="0" spc="-50">
                <a:latin typeface="Microsoft JhengHei"/>
                <a:cs typeface="Microsoft JhengHei"/>
              </a:rPr>
              <a:t>成</a:t>
            </a:r>
            <a:r>
              <a:rPr dirty="0" spc="-150"/>
              <a:t>海关清关</a:t>
            </a:r>
            <a:r>
              <a:rPr dirty="0" spc="-150">
                <a:latin typeface="Microsoft JhengHei"/>
                <a:cs typeface="Microsoft JhengHei"/>
              </a:rPr>
              <a:t>⼿</a:t>
            </a:r>
            <a:r>
              <a:rPr dirty="0" spc="-150"/>
              <a:t>续</a:t>
            </a:r>
            <a:r>
              <a:rPr dirty="0" sz="550" spc="1195"/>
              <a:t>。</a:t>
            </a:r>
            <a:endParaRPr sz="550">
              <a:latin typeface="Microsoft JhengHei"/>
              <a:cs typeface="Microsoft JhengHei"/>
            </a:endParaRPr>
          </a:p>
          <a:p>
            <a:pPr algn="just" marL="12700">
              <a:lnSpc>
                <a:spcPts val="2370"/>
              </a:lnSpc>
            </a:pPr>
            <a:r>
              <a:rPr dirty="0" spc="-150">
                <a:latin typeface="Microsoft JhengHei"/>
                <a:cs typeface="Microsoft JhengHei"/>
              </a:rPr>
              <a:t>我</a:t>
            </a:r>
            <a:r>
              <a:rPr dirty="0" spc="-150"/>
              <a:t>们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全球覆</a:t>
            </a:r>
            <a:r>
              <a:rPr dirty="0" spc="-150">
                <a:latin typeface="Microsoft JhengHei"/>
                <a:cs typeface="Microsoft JhengHei"/>
              </a:rPr>
              <a:t>盖</a:t>
            </a:r>
            <a:r>
              <a:rPr dirty="0" spc="-150"/>
              <a:t>范围让客</a:t>
            </a:r>
            <a:r>
              <a:rPr dirty="0" spc="-150">
                <a:latin typeface="Microsoft JhengHei"/>
                <a:cs typeface="Microsoft JhengHei"/>
              </a:rPr>
              <a:t>⼾可</a:t>
            </a:r>
            <a:r>
              <a:rPr dirty="0" spc="-150"/>
              <a:t>以</a:t>
            </a:r>
            <a:r>
              <a:rPr dirty="0" spc="-150">
                <a:latin typeface="Microsoft JhengHei"/>
                <a:cs typeface="Microsoft JhengHei"/>
              </a:rPr>
              <a:t>放⼼</a:t>
            </a:r>
            <a:r>
              <a:rPr dirty="0" sz="2000" spc="-185"/>
              <a:t>，</a:t>
            </a:r>
            <a:r>
              <a:rPr dirty="0" spc="-150">
                <a:latin typeface="Microsoft JhengHei"/>
                <a:cs typeface="Microsoft JhengHei"/>
              </a:rPr>
              <a:t>⽆</a:t>
            </a:r>
            <a:r>
              <a:rPr dirty="0" spc="-150"/>
              <a:t>论</a:t>
            </a:r>
            <a:r>
              <a:rPr dirty="0" sz="1850" spc="-50"/>
              <a:t>是</a:t>
            </a:r>
            <a:r>
              <a:rPr dirty="0" spc="-150"/>
              <a:t>重货</a:t>
            </a:r>
            <a:r>
              <a:rPr dirty="0" spc="-150">
                <a:latin typeface="Microsoft JhengHei"/>
                <a:cs typeface="Microsoft JhengHei"/>
              </a:rPr>
              <a:t>或</a:t>
            </a:r>
            <a:r>
              <a:rPr dirty="0" spc="-150"/>
              <a:t>项</a:t>
            </a:r>
            <a:r>
              <a:rPr dirty="0" spc="-150">
                <a:latin typeface="Microsoft JhengHei"/>
                <a:cs typeface="Microsoft JhengHei"/>
              </a:rPr>
              <a:t>⽬</a:t>
            </a:r>
            <a:r>
              <a:rPr dirty="0" spc="-150"/>
              <a:t>货物</a:t>
            </a:r>
            <a:r>
              <a:rPr dirty="0" sz="550" spc="1260"/>
              <a:t>、</a:t>
            </a:r>
            <a:r>
              <a:rPr dirty="0" spc="-150"/>
              <a:t>海运</a:t>
            </a:r>
            <a:r>
              <a:rPr dirty="0" sz="550" spc="1260"/>
              <a:t>、</a:t>
            </a:r>
            <a:r>
              <a:rPr dirty="0" spc="-150"/>
              <a:t>空运</a:t>
            </a:r>
            <a:r>
              <a:rPr dirty="0" sz="550" spc="1260"/>
              <a:t>、</a:t>
            </a:r>
            <a:r>
              <a:rPr dirty="0" spc="-150"/>
              <a:t>公路运输</a:t>
            </a:r>
            <a:r>
              <a:rPr dirty="0" spc="-150">
                <a:latin typeface="Microsoft JhengHei"/>
                <a:cs typeface="Microsoft JhengHei"/>
              </a:rPr>
              <a:t>或</a:t>
            </a:r>
            <a:r>
              <a:rPr dirty="0" spc="-150"/>
              <a:t>仓储</a:t>
            </a:r>
            <a:r>
              <a:rPr dirty="0" sz="2000" spc="-185"/>
              <a:t>，</a:t>
            </a:r>
            <a:r>
              <a:rPr dirty="0" spc="-150">
                <a:latin typeface="Microsoft JhengHei"/>
                <a:cs typeface="Microsoft JhengHei"/>
              </a:rPr>
              <a:t>或者</a:t>
            </a:r>
            <a:r>
              <a:rPr dirty="0" spc="-150"/>
              <a:t>这些模式</a:t>
            </a:r>
            <a:r>
              <a:rPr dirty="0" spc="-150">
                <a:latin typeface="Microsoft JhengHei"/>
                <a:cs typeface="Microsoft JhengHei"/>
              </a:rPr>
              <a:t>的</a:t>
            </a:r>
            <a:r>
              <a:rPr dirty="0" spc="-150"/>
              <a:t>组</a:t>
            </a:r>
            <a:r>
              <a:rPr dirty="0" spc="-150">
                <a:latin typeface="Microsoft JhengHei"/>
                <a:cs typeface="Microsoft JhengHei"/>
              </a:rPr>
              <a:t>合</a:t>
            </a:r>
            <a:r>
              <a:rPr dirty="0" sz="2000" spc="-50"/>
              <a:t>，</a:t>
            </a:r>
            <a:endParaRPr sz="2000">
              <a:latin typeface="Microsoft JhengHei"/>
              <a:cs typeface="Microsoft JhengHei"/>
            </a:endParaRPr>
          </a:p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pc="-150">
                <a:latin typeface="Microsoft JhengHei"/>
                <a:cs typeface="Microsoft JhengHei"/>
              </a:rPr>
              <a:t>我</a:t>
            </a:r>
            <a:r>
              <a:rPr dirty="0" spc="-150"/>
              <a:t>们都会全程负责</a:t>
            </a:r>
            <a:r>
              <a:rPr dirty="0" sz="550" spc="1195"/>
              <a:t>。</a:t>
            </a:r>
            <a:endParaRPr sz="550">
              <a:latin typeface="Microsoft JhengHei"/>
              <a:cs typeface="Microsoft JhengHei"/>
            </a:endParaRPr>
          </a:p>
          <a:p>
            <a:pPr algn="just" marL="12700" marR="5080" indent="-635">
              <a:lnSpc>
                <a:spcPts val="2480"/>
              </a:lnSpc>
              <a:spcBef>
                <a:spcPts val="95"/>
              </a:spcBef>
            </a:pPr>
            <a:r>
              <a:rPr dirty="0" spc="-145"/>
              <a:t>多年</a:t>
            </a:r>
            <a:r>
              <a:rPr dirty="0" spc="-145">
                <a:latin typeface="Microsoft JhengHei"/>
                <a:cs typeface="Microsoft JhengHei"/>
              </a:rPr>
              <a:t>的合</a:t>
            </a:r>
            <a:r>
              <a:rPr dirty="0" spc="-145"/>
              <a:t>作让</a:t>
            </a:r>
            <a:r>
              <a:rPr dirty="0" spc="-145">
                <a:latin typeface="Microsoft JhengHei"/>
                <a:cs typeface="Microsoft JhengHei"/>
              </a:rPr>
              <a:t>我</a:t>
            </a:r>
            <a:r>
              <a:rPr dirty="0" spc="-145"/>
              <a:t>们</a:t>
            </a:r>
            <a:r>
              <a:rPr dirty="0" spc="-145">
                <a:latin typeface="Microsoft JhengHei"/>
                <a:cs typeface="Microsoft JhengHei"/>
              </a:rPr>
              <a:t>与</a:t>
            </a:r>
            <a:r>
              <a:rPr dirty="0" spc="-145"/>
              <a:t>这些</a:t>
            </a:r>
            <a:r>
              <a:rPr dirty="0" spc="-145">
                <a:latin typeface="Microsoft JhengHei"/>
                <a:cs typeface="Microsoft JhengHei"/>
              </a:rPr>
              <a:t>合</a:t>
            </a:r>
            <a:r>
              <a:rPr dirty="0" spc="-145"/>
              <a:t>作伙伴建</a:t>
            </a:r>
            <a:r>
              <a:rPr dirty="0" spc="-145">
                <a:latin typeface="Microsoft JhengHei"/>
                <a:cs typeface="Microsoft JhengHei"/>
              </a:rPr>
              <a:t>⽴</a:t>
            </a:r>
            <a:r>
              <a:rPr dirty="0" spc="-145"/>
              <a:t>了良好</a:t>
            </a:r>
            <a:r>
              <a:rPr dirty="0" spc="-145">
                <a:latin typeface="Microsoft JhengHei"/>
                <a:cs typeface="Microsoft JhengHei"/>
              </a:rPr>
              <a:t>的</a:t>
            </a:r>
            <a:r>
              <a:rPr dirty="0" spc="-145"/>
              <a:t>关系</a:t>
            </a:r>
            <a:r>
              <a:rPr dirty="0" sz="2000" spc="-185"/>
              <a:t>，</a:t>
            </a:r>
            <a:r>
              <a:rPr dirty="0" spc="-145">
                <a:latin typeface="Microsoft JhengHei"/>
                <a:cs typeface="Microsoft JhengHei"/>
              </a:rPr>
              <a:t>⾯</a:t>
            </a:r>
            <a:r>
              <a:rPr dirty="0" spc="-145"/>
              <a:t>对</a:t>
            </a:r>
            <a:r>
              <a:rPr dirty="0" spc="-145">
                <a:latin typeface="Microsoft JhengHei"/>
                <a:cs typeface="Microsoft JhengHei"/>
              </a:rPr>
              <a:t>⾯</a:t>
            </a:r>
            <a:r>
              <a:rPr dirty="0" spc="-145"/>
              <a:t>了解彼此</a:t>
            </a:r>
            <a:r>
              <a:rPr dirty="0" spc="-145">
                <a:latin typeface="Microsoft JhengHei"/>
                <a:cs typeface="Microsoft JhengHei"/>
              </a:rPr>
              <a:t>的</a:t>
            </a:r>
            <a:r>
              <a:rPr dirty="0" spc="-145"/>
              <a:t>优</a:t>
            </a:r>
            <a:r>
              <a:rPr dirty="0" spc="-145">
                <a:latin typeface="Microsoft JhengHei"/>
                <a:cs typeface="Microsoft JhengHei"/>
              </a:rPr>
              <a:t>势</a:t>
            </a:r>
            <a:r>
              <a:rPr dirty="0" spc="-145"/>
              <a:t>和</a:t>
            </a:r>
            <a:r>
              <a:rPr dirty="0" spc="-145">
                <a:latin typeface="Microsoft JhengHei"/>
                <a:cs typeface="Microsoft JhengHei"/>
              </a:rPr>
              <a:t>专业</a:t>
            </a:r>
            <a:r>
              <a:rPr dirty="0" spc="-145"/>
              <a:t>资质</a:t>
            </a:r>
            <a:r>
              <a:rPr dirty="0" sz="2000" spc="-185"/>
              <a:t>，</a:t>
            </a:r>
            <a:r>
              <a:rPr dirty="0" spc="-145"/>
              <a:t>并开</a:t>
            </a:r>
            <a:r>
              <a:rPr dirty="0" spc="-145">
                <a:latin typeface="Microsoft JhengHei"/>
                <a:cs typeface="Microsoft JhengHei"/>
              </a:rPr>
              <a:t>发</a:t>
            </a:r>
            <a:r>
              <a:rPr dirty="0" spc="-145"/>
              <a:t>和实</a:t>
            </a:r>
            <a:r>
              <a:rPr dirty="0" spc="-145">
                <a:latin typeface="Microsoft JhengHei"/>
                <a:cs typeface="Microsoft JhengHei"/>
              </a:rPr>
              <a:t>施</a:t>
            </a:r>
            <a:r>
              <a:rPr dirty="0" spc="-145"/>
              <a:t>符</a:t>
            </a:r>
            <a:r>
              <a:rPr dirty="0" spc="-145">
                <a:latin typeface="Microsoft JhengHei"/>
                <a:cs typeface="Microsoft JhengHei"/>
              </a:rPr>
              <a:t>合</a:t>
            </a:r>
            <a:r>
              <a:rPr dirty="0" spc="-145"/>
              <a:t>客</a:t>
            </a:r>
            <a:r>
              <a:rPr dirty="0" spc="-145">
                <a:latin typeface="Microsoft JhengHei"/>
                <a:cs typeface="Microsoft JhengHei"/>
              </a:rPr>
              <a:t>⼾</a:t>
            </a:r>
            <a:r>
              <a:rPr dirty="0" spc="-145"/>
              <a:t>需</a:t>
            </a:r>
            <a:r>
              <a:rPr dirty="0" spc="-160">
                <a:latin typeface="Microsoft JhengHei"/>
                <a:cs typeface="Microsoft JhengHei"/>
              </a:rPr>
              <a:t>求</a:t>
            </a:r>
            <a:r>
              <a:rPr dirty="0" spc="-145">
                <a:latin typeface="Microsoft JhengHei"/>
                <a:cs typeface="Microsoft JhengHei"/>
              </a:rPr>
              <a:t>的</a:t>
            </a:r>
            <a:r>
              <a:rPr dirty="0" spc="-145"/>
              <a:t>运作</a:t>
            </a:r>
            <a:r>
              <a:rPr dirty="0" spc="-145">
                <a:latin typeface="Microsoft JhengHei"/>
                <a:cs typeface="Microsoft JhengHei"/>
              </a:rPr>
              <a:t>⽅</a:t>
            </a:r>
            <a:r>
              <a:rPr dirty="0" spc="-145"/>
              <a:t>式</a:t>
            </a:r>
            <a:r>
              <a:rPr dirty="0" sz="550" spc="1245"/>
              <a:t>。</a:t>
            </a:r>
            <a:endParaRPr sz="550">
              <a:latin typeface="Microsoft JhengHei"/>
              <a:cs typeface="Microsoft JhengHe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388464" y="847531"/>
            <a:ext cx="3531870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20">
                <a:latin typeface="SimSun"/>
                <a:cs typeface="SimSun"/>
              </a:rPr>
              <a:t>提供价值</a:t>
            </a:r>
            <a:r>
              <a:rPr dirty="0" sz="2300" spc="-10">
                <a:latin typeface="SimSun"/>
                <a:cs typeface="SimSun"/>
              </a:rPr>
              <a:t>驱</a:t>
            </a:r>
            <a:r>
              <a:rPr dirty="0" sz="2350" spc="-65">
                <a:latin typeface="SimSun"/>
                <a:cs typeface="SimSun"/>
              </a:rPr>
              <a:t>动</a:t>
            </a:r>
            <a:r>
              <a:rPr dirty="0" sz="2400" spc="-120">
                <a:latin typeface="SimSun"/>
                <a:cs typeface="SimSun"/>
              </a:rPr>
              <a:t>的解决</a:t>
            </a:r>
            <a:r>
              <a:rPr dirty="0" sz="2450" spc="-170">
                <a:latin typeface="Microsoft JhengHei"/>
                <a:cs typeface="Microsoft JhengHei"/>
              </a:rPr>
              <a:t>⽅</a:t>
            </a:r>
            <a:r>
              <a:rPr dirty="0" sz="2400" spc="-120">
                <a:latin typeface="SimSun"/>
                <a:cs typeface="SimSun"/>
              </a:rPr>
              <a:t>案</a:t>
            </a:r>
            <a:r>
              <a:rPr dirty="0" sz="700" spc="1445">
                <a:latin typeface="SimSun"/>
                <a:cs typeface="SimSun"/>
              </a:rPr>
              <a:t>。</a:t>
            </a:r>
            <a:endParaRPr sz="700">
              <a:latin typeface="SimSun"/>
              <a:cs typeface="SimSu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67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660">
                <a:latin typeface="Arial Black"/>
                <a:cs typeface="Arial Black"/>
              </a:rPr>
              <a:t>WCP</a:t>
            </a:r>
            <a:r>
              <a:rPr dirty="0" sz="7200" spc="-530">
                <a:latin typeface="Arial Black"/>
                <a:cs typeface="Arial Black"/>
              </a:rPr>
              <a:t> </a:t>
            </a:r>
            <a:r>
              <a:rPr dirty="0" sz="7200" spc="-670">
                <a:latin typeface="Arial Black"/>
                <a:cs typeface="Arial Black"/>
              </a:rPr>
              <a:t>GLOBAL</a:t>
            </a:r>
            <a:endParaRPr sz="72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381689" y="1783504"/>
            <a:ext cx="3855085" cy="1009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989"/>
              </a:lnSpc>
              <a:spcBef>
                <a:spcPts val="120"/>
              </a:spcBef>
            </a:pPr>
            <a:r>
              <a:rPr dirty="0" sz="1750" spc="-90">
                <a:latin typeface="SimSun"/>
                <a:cs typeface="SimSun"/>
              </a:rPr>
              <a:t>在世</a:t>
            </a:r>
            <a:r>
              <a:rPr dirty="0" sz="1700" spc="-35">
                <a:latin typeface="SimSun"/>
                <a:cs typeface="SimSun"/>
              </a:rPr>
              <a:t>界</a:t>
            </a:r>
            <a:r>
              <a:rPr dirty="0" sz="1750" spc="-90">
                <a:latin typeface="SimSun"/>
                <a:cs typeface="SimSun"/>
              </a:rPr>
              <a:t>货</a:t>
            </a:r>
            <a:r>
              <a:rPr dirty="0" sz="1700" spc="-35">
                <a:latin typeface="SimSun"/>
                <a:cs typeface="SimSun"/>
              </a:rPr>
              <a:t>运</a:t>
            </a:r>
            <a:r>
              <a:rPr dirty="0" sz="1750" spc="-90">
                <a:latin typeface="SimSun"/>
                <a:cs typeface="SimSun"/>
              </a:rPr>
              <a:t>太</a:t>
            </a:r>
            <a:r>
              <a:rPr dirty="0" sz="1650">
                <a:latin typeface="SimSun"/>
                <a:cs typeface="SimSun"/>
              </a:rPr>
              <a:t>平</a:t>
            </a:r>
            <a:r>
              <a:rPr dirty="0" sz="1750" spc="-160">
                <a:latin typeface="SimSun"/>
                <a:cs typeface="SimSun"/>
              </a:rPr>
              <a:t>洋 </a:t>
            </a:r>
            <a:r>
              <a:rPr dirty="0" sz="1600" spc="-65">
                <a:latin typeface="Arial Black"/>
                <a:cs typeface="Arial Black"/>
              </a:rPr>
              <a:t>(WCP)</a:t>
            </a:r>
            <a:r>
              <a:rPr dirty="0" sz="1750" spc="-65">
                <a:latin typeface="SimSun"/>
                <a:cs typeface="SimSun"/>
              </a:rPr>
              <a:t>，</a:t>
            </a:r>
            <a:r>
              <a:rPr dirty="0" sz="1750" spc="-90">
                <a:latin typeface="Microsoft JhengHei"/>
                <a:cs typeface="Microsoft JhengHei"/>
              </a:rPr>
              <a:t>我</a:t>
            </a:r>
            <a:r>
              <a:rPr dirty="0" sz="1750" spc="-80">
                <a:latin typeface="SimSun"/>
                <a:cs typeface="SimSun"/>
              </a:rPr>
              <a:t>们投资了</a:t>
            </a:r>
            <a:endParaRPr sz="1750">
              <a:latin typeface="SimSun"/>
              <a:cs typeface="SimSun"/>
            </a:endParaRPr>
          </a:p>
          <a:p>
            <a:pPr marL="12700" marR="5080">
              <a:lnSpc>
                <a:spcPts val="1880"/>
              </a:lnSpc>
              <a:spcBef>
                <a:spcPts val="130"/>
              </a:spcBef>
            </a:pPr>
            <a:r>
              <a:rPr dirty="0" sz="1700" spc="-35">
                <a:latin typeface="Microsoft JhengHei"/>
                <a:cs typeface="Microsoft JhengHei"/>
              </a:rPr>
              <a:t>⼀</a:t>
            </a:r>
            <a:r>
              <a:rPr dirty="0" sz="1750" spc="-90">
                <a:latin typeface="SimSun"/>
                <a:cs typeface="SimSun"/>
              </a:rPr>
              <a:t>项</a:t>
            </a:r>
            <a:r>
              <a:rPr dirty="0" sz="1750" spc="-90">
                <a:latin typeface="Microsoft JhengHei"/>
                <a:cs typeface="Microsoft JhengHei"/>
              </a:rPr>
              <a:t>技</a:t>
            </a:r>
            <a:r>
              <a:rPr dirty="0" sz="1700" spc="-35">
                <a:latin typeface="SimSun"/>
                <a:cs typeface="SimSun"/>
              </a:rPr>
              <a:t>术</a:t>
            </a:r>
            <a:r>
              <a:rPr dirty="0" sz="1750" spc="-90">
                <a:latin typeface="Microsoft JhengHei"/>
                <a:cs typeface="Microsoft JhengHei"/>
              </a:rPr>
              <a:t>战</a:t>
            </a:r>
            <a:r>
              <a:rPr dirty="0" sz="1750" spc="-90">
                <a:latin typeface="SimSun"/>
                <a:cs typeface="SimSun"/>
              </a:rPr>
              <a:t>略，以</a:t>
            </a:r>
            <a:r>
              <a:rPr dirty="0" sz="1700" spc="-35">
                <a:latin typeface="SimSun"/>
                <a:cs typeface="SimSun"/>
              </a:rPr>
              <a:t>保</a:t>
            </a:r>
            <a:r>
              <a:rPr dirty="0" sz="1750" spc="-90">
                <a:latin typeface="SimSun"/>
                <a:cs typeface="SimSun"/>
              </a:rPr>
              <a:t>持</a:t>
            </a:r>
            <a:r>
              <a:rPr dirty="0" sz="1700" spc="-35">
                <a:latin typeface="SimSun"/>
                <a:cs typeface="SimSun"/>
              </a:rPr>
              <a:t>信</a:t>
            </a:r>
            <a:r>
              <a:rPr dirty="0" sz="1750" spc="-90">
                <a:latin typeface="SimSun"/>
                <a:cs typeface="SimSun"/>
              </a:rPr>
              <a:t>息</a:t>
            </a:r>
            <a:r>
              <a:rPr dirty="0" sz="1750" spc="-90">
                <a:latin typeface="Microsoft JhengHei"/>
                <a:cs typeface="Microsoft JhengHei"/>
              </a:rPr>
              <a:t>的</a:t>
            </a:r>
            <a:r>
              <a:rPr dirty="0" sz="1700" spc="-35">
                <a:latin typeface="Microsoft JhengHei"/>
                <a:cs typeface="Microsoft JhengHei"/>
              </a:rPr>
              <a:t>快</a:t>
            </a:r>
            <a:r>
              <a:rPr dirty="0" sz="1750" spc="-90">
                <a:latin typeface="SimSun"/>
                <a:cs typeface="SimSun"/>
              </a:rPr>
              <a:t>速流</a:t>
            </a:r>
            <a:r>
              <a:rPr dirty="0" sz="1750" spc="-90">
                <a:latin typeface="Microsoft JhengHei"/>
                <a:cs typeface="Microsoft JhengHei"/>
              </a:rPr>
              <a:t>动</a:t>
            </a:r>
            <a:r>
              <a:rPr dirty="0" sz="1750" spc="-50">
                <a:latin typeface="SimSun"/>
                <a:cs typeface="SimSun"/>
              </a:rPr>
              <a:t>，</a:t>
            </a:r>
            <a:r>
              <a:rPr dirty="0" sz="1750" spc="-90">
                <a:latin typeface="SimSun"/>
                <a:cs typeface="SimSun"/>
              </a:rPr>
              <a:t>从</a:t>
            </a:r>
            <a:r>
              <a:rPr dirty="0" sz="1700" spc="-35">
                <a:latin typeface="Microsoft JhengHei"/>
                <a:cs typeface="Microsoft JhengHei"/>
              </a:rPr>
              <a:t>⽽</a:t>
            </a:r>
            <a:r>
              <a:rPr dirty="0" sz="1750" spc="-90">
                <a:latin typeface="SimSun"/>
                <a:cs typeface="SimSun"/>
              </a:rPr>
              <a:t>顺</a:t>
            </a:r>
            <a:r>
              <a:rPr dirty="0" sz="1700" spc="-35">
                <a:latin typeface="SimSun"/>
                <a:cs typeface="SimSun"/>
              </a:rPr>
              <a:t>利</a:t>
            </a:r>
            <a:r>
              <a:rPr dirty="0" sz="1750" spc="-90">
                <a:latin typeface="SimSun"/>
                <a:cs typeface="SimSun"/>
              </a:rPr>
              <a:t>运输货</a:t>
            </a:r>
            <a:r>
              <a:rPr dirty="0" sz="1700" spc="-35">
                <a:latin typeface="SimSun"/>
                <a:cs typeface="SimSun"/>
              </a:rPr>
              <a:t>物</a:t>
            </a:r>
            <a:r>
              <a:rPr dirty="0" sz="1750" spc="-90">
                <a:latin typeface="SimSun"/>
                <a:cs typeface="SimSun"/>
              </a:rPr>
              <a:t>并</a:t>
            </a:r>
            <a:r>
              <a:rPr dirty="0" sz="1700" spc="-35">
                <a:latin typeface="Microsoft JhengHei"/>
                <a:cs typeface="Microsoft JhengHei"/>
              </a:rPr>
              <a:t>与</a:t>
            </a:r>
            <a:r>
              <a:rPr dirty="0" sz="1750" spc="-90">
                <a:latin typeface="SimSun"/>
                <a:cs typeface="SimSun"/>
              </a:rPr>
              <a:t>客</a:t>
            </a:r>
            <a:r>
              <a:rPr dirty="0" sz="1750" spc="-90">
                <a:latin typeface="Microsoft JhengHei"/>
                <a:cs typeface="Microsoft JhengHei"/>
              </a:rPr>
              <a:t>⼾</a:t>
            </a:r>
            <a:r>
              <a:rPr dirty="0" sz="1750" spc="-90">
                <a:latin typeface="SimSun"/>
                <a:cs typeface="SimSun"/>
              </a:rPr>
              <a:t>进</a:t>
            </a:r>
            <a:r>
              <a:rPr dirty="0" sz="1700" spc="-35">
                <a:latin typeface="Microsoft JhengHei"/>
                <a:cs typeface="Microsoft JhengHei"/>
              </a:rPr>
              <a:t>⾏</a:t>
            </a:r>
            <a:r>
              <a:rPr dirty="0" sz="1750" spc="-90">
                <a:latin typeface="SimSun"/>
                <a:cs typeface="SimSun"/>
              </a:rPr>
              <a:t>实</a:t>
            </a:r>
            <a:r>
              <a:rPr dirty="0" sz="1750" spc="-90">
                <a:latin typeface="Microsoft JhengHei"/>
                <a:cs typeface="Microsoft JhengHei"/>
              </a:rPr>
              <a:t>时</a:t>
            </a:r>
            <a:r>
              <a:rPr dirty="0" sz="1700" spc="-50">
                <a:latin typeface="SimSun"/>
                <a:cs typeface="SimSun"/>
              </a:rPr>
              <a:t>沟</a:t>
            </a:r>
            <a:r>
              <a:rPr dirty="0" sz="1700" spc="-50">
                <a:latin typeface="SimSun"/>
                <a:cs typeface="SimSun"/>
              </a:rPr>
              <a:t> </a:t>
            </a:r>
            <a:r>
              <a:rPr dirty="0" sz="1750" spc="-90">
                <a:latin typeface="SimSun"/>
                <a:cs typeface="SimSun"/>
              </a:rPr>
              <a:t>通</a:t>
            </a:r>
            <a:r>
              <a:rPr dirty="0" sz="450" spc="1095">
                <a:latin typeface="SimSun"/>
                <a:cs typeface="SimSun"/>
              </a:rPr>
              <a:t>。</a:t>
            </a:r>
            <a:endParaRPr sz="450">
              <a:latin typeface="SimSun"/>
              <a:cs typeface="SimSu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355729" y="3675699"/>
            <a:ext cx="3855085" cy="10090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989"/>
              </a:lnSpc>
              <a:spcBef>
                <a:spcPts val="114"/>
              </a:spcBef>
            </a:pPr>
            <a:r>
              <a:rPr dirty="0" sz="1600" spc="-85">
                <a:latin typeface="Arial Black"/>
                <a:cs typeface="Arial Black"/>
              </a:rPr>
              <a:t>WCP</a:t>
            </a:r>
            <a:r>
              <a:rPr dirty="0" sz="1750" spc="-70">
                <a:latin typeface="SimSun"/>
                <a:cs typeface="SimSun"/>
              </a:rPr>
              <a:t>追踪</a:t>
            </a:r>
            <a:endParaRPr sz="1750">
              <a:latin typeface="SimSun"/>
              <a:cs typeface="SimSun"/>
            </a:endParaRPr>
          </a:p>
          <a:p>
            <a:pPr marL="12700" marR="5080">
              <a:lnSpc>
                <a:spcPts val="1880"/>
              </a:lnSpc>
              <a:spcBef>
                <a:spcPts val="135"/>
              </a:spcBef>
            </a:pPr>
            <a:r>
              <a:rPr dirty="0" sz="1600">
                <a:latin typeface="Arial"/>
                <a:cs typeface="Arial"/>
              </a:rPr>
              <a:t>WCP </a:t>
            </a:r>
            <a:r>
              <a:rPr dirty="0" sz="1750" spc="-90">
                <a:latin typeface="SimSun"/>
                <a:cs typeface="SimSun"/>
              </a:rPr>
              <a:t>让您</a:t>
            </a:r>
            <a:r>
              <a:rPr dirty="0" sz="1750" spc="-90">
                <a:latin typeface="Microsoft JhengHei"/>
                <a:cs typeface="Microsoft JhengHei"/>
              </a:rPr>
              <a:t>的</a:t>
            </a:r>
            <a:r>
              <a:rPr dirty="0" sz="1700" spc="-35">
                <a:latin typeface="Microsoft JhengHei"/>
                <a:cs typeface="Microsoft JhengHei"/>
              </a:rPr>
              <a:t>业</a:t>
            </a:r>
            <a:r>
              <a:rPr dirty="0" sz="1750" spc="-90">
                <a:latin typeface="Microsoft JhengHei"/>
                <a:cs typeface="Microsoft JhengHei"/>
              </a:rPr>
              <a:t>务</a:t>
            </a:r>
            <a:r>
              <a:rPr dirty="0" sz="1750" spc="-90">
                <a:latin typeface="SimSun"/>
                <a:cs typeface="SimSun"/>
              </a:rPr>
              <a:t>按</a:t>
            </a:r>
            <a:r>
              <a:rPr dirty="0" sz="1750" spc="-90">
                <a:latin typeface="Microsoft JhengHei"/>
                <a:cs typeface="Microsoft JhengHei"/>
              </a:rPr>
              <a:t>时</a:t>
            </a:r>
            <a:r>
              <a:rPr dirty="0" sz="450" spc="1220">
                <a:latin typeface="SimSun"/>
                <a:cs typeface="SimSun"/>
              </a:rPr>
              <a:t>、</a:t>
            </a:r>
            <a:r>
              <a:rPr dirty="0" sz="1750" spc="-90">
                <a:latin typeface="SimSun"/>
                <a:cs typeface="SimSun"/>
              </a:rPr>
              <a:t>按计</a:t>
            </a:r>
            <a:r>
              <a:rPr dirty="0" sz="1700" spc="-35">
                <a:latin typeface="SimSun"/>
                <a:cs typeface="SimSun"/>
              </a:rPr>
              <a:t>划</a:t>
            </a:r>
            <a:r>
              <a:rPr dirty="0" sz="1750" spc="-90">
                <a:latin typeface="SimSun"/>
                <a:cs typeface="SimSun"/>
              </a:rPr>
              <a:t>进</a:t>
            </a:r>
            <a:r>
              <a:rPr dirty="0" sz="1700" spc="-35">
                <a:latin typeface="Microsoft JhengHei"/>
                <a:cs typeface="Microsoft JhengHei"/>
              </a:rPr>
              <a:t>⾏</a:t>
            </a:r>
            <a:r>
              <a:rPr dirty="0" sz="1750" spc="-90">
                <a:latin typeface="SimSun"/>
                <a:cs typeface="SimSun"/>
              </a:rPr>
              <a:t>，</a:t>
            </a:r>
            <a:r>
              <a:rPr dirty="0" sz="1700" spc="-50">
                <a:latin typeface="SimSun"/>
                <a:cs typeface="SimSun"/>
              </a:rPr>
              <a:t>传</a:t>
            </a:r>
            <a:r>
              <a:rPr dirty="0" sz="1750" spc="-90">
                <a:latin typeface="SimSun"/>
                <a:cs typeface="SimSun"/>
              </a:rPr>
              <a:t>达</a:t>
            </a:r>
            <a:r>
              <a:rPr dirty="0" sz="1700" spc="-35">
                <a:latin typeface="SimSun"/>
                <a:cs typeface="SimSun"/>
              </a:rPr>
              <a:t>有</a:t>
            </a:r>
            <a:r>
              <a:rPr dirty="0" sz="1750" spc="-90">
                <a:latin typeface="SimSun"/>
                <a:cs typeface="SimSun"/>
              </a:rPr>
              <a:t>关您</a:t>
            </a:r>
            <a:r>
              <a:rPr dirty="0" sz="1750" spc="-90">
                <a:latin typeface="Microsoft JhengHei"/>
                <a:cs typeface="Microsoft JhengHei"/>
              </a:rPr>
              <a:t>的</a:t>
            </a:r>
            <a:r>
              <a:rPr dirty="0" sz="1750" spc="-90">
                <a:latin typeface="SimSun"/>
                <a:cs typeface="SimSun"/>
              </a:rPr>
              <a:t>货</a:t>
            </a:r>
            <a:r>
              <a:rPr dirty="0" sz="1700" spc="-35">
                <a:latin typeface="SimSun"/>
                <a:cs typeface="SimSun"/>
              </a:rPr>
              <a:t>物</a:t>
            </a:r>
            <a:r>
              <a:rPr dirty="0" sz="1750" spc="-90">
                <a:latin typeface="Microsoft JhengHei"/>
                <a:cs typeface="Microsoft JhengHei"/>
              </a:rPr>
              <a:t>的</a:t>
            </a:r>
            <a:r>
              <a:rPr dirty="0" sz="1700" spc="-35">
                <a:latin typeface="SimSun"/>
                <a:cs typeface="SimSun"/>
              </a:rPr>
              <a:t>信</a:t>
            </a:r>
            <a:r>
              <a:rPr dirty="0" sz="1750" spc="-90">
                <a:latin typeface="SimSun"/>
                <a:cs typeface="SimSun"/>
              </a:rPr>
              <a:t>息流，从</a:t>
            </a:r>
            <a:r>
              <a:rPr dirty="0" sz="1700" spc="-35">
                <a:latin typeface="Microsoft JhengHei"/>
                <a:cs typeface="Microsoft JhengHei"/>
              </a:rPr>
              <a:t>⽽</a:t>
            </a:r>
            <a:r>
              <a:rPr dirty="0" sz="1700" spc="-35">
                <a:latin typeface="SimSun"/>
                <a:cs typeface="SimSun"/>
              </a:rPr>
              <a:t>保</a:t>
            </a:r>
            <a:r>
              <a:rPr dirty="0" sz="1750" spc="-90">
                <a:latin typeface="SimSun"/>
                <a:cs typeface="SimSun"/>
              </a:rPr>
              <a:t>持</a:t>
            </a:r>
            <a:r>
              <a:rPr dirty="0" sz="1750" spc="-70">
                <a:latin typeface="Microsoft JhengHei"/>
                <a:cs typeface="Microsoft JhengHei"/>
              </a:rPr>
              <a:t>⾼⽔</a:t>
            </a:r>
            <a:r>
              <a:rPr dirty="0" sz="1750" spc="-90">
                <a:latin typeface="SimSun"/>
                <a:cs typeface="SimSun"/>
              </a:rPr>
              <a:t>平</a:t>
            </a:r>
            <a:r>
              <a:rPr dirty="0" sz="1750" spc="-90">
                <a:latin typeface="Microsoft JhengHei"/>
                <a:cs typeface="Microsoft JhengHei"/>
              </a:rPr>
              <a:t>的</a:t>
            </a:r>
            <a:r>
              <a:rPr dirty="0" sz="1700" spc="-35">
                <a:latin typeface="SimSun"/>
                <a:cs typeface="SimSun"/>
              </a:rPr>
              <a:t>服</a:t>
            </a:r>
            <a:r>
              <a:rPr dirty="0" sz="1750" spc="-90">
                <a:latin typeface="Microsoft JhengHei"/>
                <a:cs typeface="Microsoft JhengHei"/>
              </a:rPr>
              <a:t>务</a:t>
            </a:r>
            <a:r>
              <a:rPr dirty="0" sz="450" spc="1095">
                <a:latin typeface="SimSun"/>
                <a:cs typeface="SimSun"/>
              </a:rPr>
              <a:t>。</a:t>
            </a:r>
            <a:endParaRPr sz="450">
              <a:latin typeface="SimSun"/>
              <a:cs typeface="SimSu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355728" y="5807432"/>
            <a:ext cx="3804920" cy="1007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989"/>
              </a:lnSpc>
              <a:spcBef>
                <a:spcPts val="105"/>
              </a:spcBef>
            </a:pPr>
            <a:r>
              <a:rPr dirty="0" sz="1600">
                <a:latin typeface="Arial Black"/>
                <a:cs typeface="Arial Black"/>
              </a:rPr>
              <a:t>24/7</a:t>
            </a:r>
            <a:r>
              <a:rPr dirty="0" sz="1600" spc="10">
                <a:latin typeface="Arial Black"/>
                <a:cs typeface="Arial Black"/>
              </a:rPr>
              <a:t> </a:t>
            </a:r>
            <a:r>
              <a:rPr dirty="0" sz="1750" spc="-90">
                <a:latin typeface="Microsoft JhengHei"/>
                <a:cs typeface="Microsoft JhengHei"/>
              </a:rPr>
              <a:t>⽀</a:t>
            </a:r>
            <a:r>
              <a:rPr dirty="0" sz="1750" spc="-50">
                <a:latin typeface="SimSun"/>
                <a:cs typeface="SimSun"/>
              </a:rPr>
              <a:t>持</a:t>
            </a:r>
            <a:endParaRPr sz="1750">
              <a:latin typeface="SimSun"/>
              <a:cs typeface="SimSun"/>
            </a:endParaRPr>
          </a:p>
          <a:p>
            <a:pPr marL="12700" marR="5080">
              <a:lnSpc>
                <a:spcPts val="1880"/>
              </a:lnSpc>
              <a:spcBef>
                <a:spcPts val="130"/>
              </a:spcBef>
            </a:pPr>
            <a:r>
              <a:rPr dirty="0" sz="1750" spc="-90">
                <a:latin typeface="Microsoft JhengHei"/>
                <a:cs typeface="Microsoft JhengHei"/>
              </a:rPr>
              <a:t>⾼效</a:t>
            </a:r>
            <a:r>
              <a:rPr dirty="0" sz="1750" spc="-90">
                <a:latin typeface="SimSun"/>
                <a:cs typeface="SimSun"/>
              </a:rPr>
              <a:t>运输</a:t>
            </a:r>
            <a:r>
              <a:rPr dirty="0" sz="1700" spc="-35">
                <a:latin typeface="SimSun"/>
                <a:cs typeface="SimSun"/>
              </a:rPr>
              <a:t>服</a:t>
            </a:r>
            <a:r>
              <a:rPr dirty="0" sz="1750" spc="-90">
                <a:latin typeface="Microsoft JhengHei"/>
                <a:cs typeface="Microsoft JhengHei"/>
              </a:rPr>
              <a:t>务的竞</a:t>
            </a:r>
            <a:r>
              <a:rPr dirty="0" sz="1750" spc="-90">
                <a:latin typeface="SimSun"/>
                <a:cs typeface="SimSun"/>
              </a:rPr>
              <a:t>争</a:t>
            </a:r>
            <a:r>
              <a:rPr dirty="0" sz="1700" spc="-35">
                <a:latin typeface="SimSun"/>
                <a:cs typeface="SimSun"/>
              </a:rPr>
              <a:t>优</a:t>
            </a:r>
            <a:r>
              <a:rPr dirty="0" sz="1750" spc="-90">
                <a:latin typeface="Microsoft JhengHei"/>
                <a:cs typeface="Microsoft JhengHei"/>
              </a:rPr>
              <a:t>势</a:t>
            </a:r>
            <a:r>
              <a:rPr dirty="0" sz="450" spc="805">
                <a:latin typeface="SimSun"/>
                <a:cs typeface="SimSun"/>
              </a:rPr>
              <a:t>。 </a:t>
            </a:r>
            <a:r>
              <a:rPr dirty="0" sz="1750" spc="-90">
                <a:latin typeface="Microsoft JhengHei"/>
                <a:cs typeface="Microsoft JhengHei"/>
              </a:rPr>
              <a:t>我</a:t>
            </a:r>
            <a:r>
              <a:rPr dirty="0" sz="1750" spc="-90">
                <a:latin typeface="SimSun"/>
                <a:cs typeface="SimSun"/>
              </a:rPr>
              <a:t>们</a:t>
            </a:r>
            <a:r>
              <a:rPr dirty="0" sz="1700" spc="-35">
                <a:latin typeface="Microsoft JhengHei"/>
                <a:cs typeface="Microsoft JhengHei"/>
              </a:rPr>
              <a:t>为</a:t>
            </a:r>
            <a:r>
              <a:rPr dirty="0" sz="1750" spc="-90">
                <a:latin typeface="SimSun"/>
                <a:cs typeface="SimSun"/>
              </a:rPr>
              <a:t>客</a:t>
            </a:r>
            <a:r>
              <a:rPr dirty="0" sz="1750" spc="-50">
                <a:latin typeface="Microsoft JhengHei"/>
                <a:cs typeface="Microsoft JhengHei"/>
              </a:rPr>
              <a:t>⼾</a:t>
            </a:r>
            <a:r>
              <a:rPr dirty="0" sz="1700" spc="-145">
                <a:latin typeface="SimSun"/>
                <a:cs typeface="SimSun"/>
              </a:rPr>
              <a:t>提供 </a:t>
            </a:r>
            <a:r>
              <a:rPr dirty="0" sz="1600" spc="105">
                <a:latin typeface="Arial"/>
                <a:cs typeface="Arial"/>
              </a:rPr>
              <a:t>24/7 </a:t>
            </a:r>
            <a:r>
              <a:rPr dirty="0" sz="1750" spc="-90">
                <a:latin typeface="Microsoft JhengHei"/>
                <a:cs typeface="Microsoft JhengHei"/>
              </a:rPr>
              <a:t>⽀</a:t>
            </a:r>
            <a:r>
              <a:rPr dirty="0" sz="1750" spc="-90">
                <a:latin typeface="SimSun"/>
                <a:cs typeface="SimSun"/>
              </a:rPr>
              <a:t>持</a:t>
            </a:r>
            <a:r>
              <a:rPr dirty="0" sz="1700" spc="-35">
                <a:latin typeface="SimSun"/>
                <a:cs typeface="SimSun"/>
              </a:rPr>
              <a:t>服</a:t>
            </a:r>
            <a:r>
              <a:rPr dirty="0" sz="1750" spc="-90">
                <a:latin typeface="Microsoft JhengHei"/>
                <a:cs typeface="Microsoft JhengHei"/>
              </a:rPr>
              <a:t>务</a:t>
            </a:r>
            <a:r>
              <a:rPr dirty="0" sz="1750" spc="-90">
                <a:latin typeface="SimSun"/>
                <a:cs typeface="SimSun"/>
              </a:rPr>
              <a:t>，以</a:t>
            </a:r>
            <a:r>
              <a:rPr dirty="0" sz="1700" spc="-35">
                <a:latin typeface="SimSun"/>
                <a:cs typeface="SimSun"/>
              </a:rPr>
              <a:t>获得</a:t>
            </a:r>
            <a:r>
              <a:rPr dirty="0" sz="1750" spc="-90">
                <a:latin typeface="Microsoft JhengHei"/>
                <a:cs typeface="Microsoft JhengHei"/>
              </a:rPr>
              <a:t>及时的</a:t>
            </a:r>
            <a:r>
              <a:rPr dirty="0" sz="1700" spc="-35">
                <a:latin typeface="SimSun"/>
                <a:cs typeface="SimSun"/>
              </a:rPr>
              <a:t>信</a:t>
            </a:r>
            <a:r>
              <a:rPr dirty="0" sz="1750" spc="-50">
                <a:latin typeface="SimSun"/>
                <a:cs typeface="SimSun"/>
              </a:rPr>
              <a:t>息</a:t>
            </a:r>
            <a:r>
              <a:rPr dirty="0" sz="1700" spc="-35">
                <a:latin typeface="SimSun"/>
                <a:cs typeface="SimSun"/>
              </a:rPr>
              <a:t>更</a:t>
            </a:r>
            <a:r>
              <a:rPr dirty="0" sz="1750" spc="-90">
                <a:latin typeface="Microsoft JhengHei"/>
                <a:cs typeface="Microsoft JhengHei"/>
              </a:rPr>
              <a:t>新</a:t>
            </a:r>
            <a:r>
              <a:rPr dirty="0" sz="1750" spc="-90">
                <a:latin typeface="SimSun"/>
                <a:cs typeface="SimSun"/>
              </a:rPr>
              <a:t>和</a:t>
            </a:r>
            <a:r>
              <a:rPr dirty="0" sz="1750" spc="-90">
                <a:latin typeface="Microsoft JhengHei"/>
                <a:cs typeface="Microsoft JhengHei"/>
              </a:rPr>
              <a:t>及时的</a:t>
            </a:r>
            <a:r>
              <a:rPr dirty="0" sz="1750" spc="-90">
                <a:latin typeface="SimSun"/>
                <a:cs typeface="SimSun"/>
              </a:rPr>
              <a:t>响应</a:t>
            </a:r>
            <a:r>
              <a:rPr dirty="0" sz="450" spc="1095">
                <a:latin typeface="SimSun"/>
                <a:cs typeface="SimSun"/>
              </a:rPr>
              <a:t>。</a:t>
            </a:r>
            <a:endParaRPr sz="450">
              <a:latin typeface="SimSun"/>
              <a:cs typeface="SimSu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29812" y="9514165"/>
            <a:ext cx="1638299" cy="600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243560" y="0"/>
            <a:ext cx="5044440" cy="10287000"/>
            <a:chOff x="13243560" y="0"/>
            <a:chExt cx="504444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13243560" y="0"/>
              <a:ext cx="5044440" cy="10287000"/>
            </a:xfrm>
            <a:custGeom>
              <a:avLst/>
              <a:gdLst/>
              <a:ahLst/>
              <a:cxnLst/>
              <a:rect l="l" t="t" r="r" b="b"/>
              <a:pathLst>
                <a:path w="5044440" h="10287000">
                  <a:moveTo>
                    <a:pt x="5044438" y="10286998"/>
                  </a:moveTo>
                  <a:lnTo>
                    <a:pt x="5044438" y="0"/>
                  </a:lnTo>
                  <a:lnTo>
                    <a:pt x="0" y="0"/>
                  </a:lnTo>
                  <a:lnTo>
                    <a:pt x="0" y="10286998"/>
                  </a:lnTo>
                  <a:lnTo>
                    <a:pt x="5044438" y="10286998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9812" y="9514168"/>
              <a:ext cx="1638299" cy="600072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189" y="8920172"/>
            <a:ext cx="2514599" cy="7810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43560" y="1904492"/>
            <a:ext cx="4257675" cy="654367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0" y="1904504"/>
            <a:ext cx="13243560" cy="6539230"/>
          </a:xfrm>
          <a:prstGeom prst="rect">
            <a:avLst/>
          </a:prstGeom>
          <a:solidFill>
            <a:srgbClr val="727272">
              <a:alpha val="97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443230" marR="2145030" indent="-635">
              <a:lnSpc>
                <a:spcPct val="105800"/>
              </a:lnSpc>
            </a:pPr>
            <a:r>
              <a:rPr dirty="0" sz="1950" spc="-145">
                <a:latin typeface="SimSun"/>
                <a:cs typeface="SimSun"/>
              </a:rPr>
              <a:t>在</a:t>
            </a: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Cargo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60">
                <a:latin typeface="Arial"/>
                <a:cs typeface="Arial"/>
              </a:rPr>
              <a:t>Pacific</a:t>
            </a:r>
            <a:r>
              <a:rPr dirty="0" sz="600" spc="160">
                <a:latin typeface="SimSun"/>
                <a:cs typeface="SimSun"/>
              </a:rPr>
              <a:t>，</a:t>
            </a:r>
            <a:r>
              <a:rPr dirty="0" sz="1950" spc="-145">
                <a:latin typeface="Microsoft JhengHei"/>
                <a:cs typeface="Microsoft JhengHei"/>
              </a:rPr>
              <a:t>我们</a:t>
            </a:r>
            <a:r>
              <a:rPr dirty="0" sz="1900" spc="-100">
                <a:latin typeface="SimSun"/>
                <a:cs typeface="SimSun"/>
              </a:rPr>
              <a:t>深</a:t>
            </a:r>
            <a:r>
              <a:rPr dirty="0" sz="1950" spc="-145">
                <a:latin typeface="SimSun"/>
                <a:cs typeface="SimSun"/>
              </a:rPr>
              <a:t>知</a:t>
            </a:r>
            <a:r>
              <a:rPr dirty="0" sz="1950" spc="-145">
                <a:latin typeface="Microsoft JhengHei"/>
                <a:cs typeface="Microsoft JhengHei"/>
              </a:rPr>
              <a:t>技</a:t>
            </a:r>
            <a:r>
              <a:rPr dirty="0" sz="1950" spc="-145">
                <a:latin typeface="SimSun"/>
                <a:cs typeface="SimSun"/>
              </a:rPr>
              <a:t>术的重要</a:t>
            </a:r>
            <a:r>
              <a:rPr dirty="0" sz="1950" spc="-145">
                <a:latin typeface="Microsoft JhengHei"/>
                <a:cs typeface="Microsoft JhengHei"/>
              </a:rPr>
              <a:t>性</a:t>
            </a:r>
            <a:r>
              <a:rPr dirty="0" sz="1600" spc="204">
                <a:latin typeface="SimSun"/>
                <a:cs typeface="SimSun"/>
              </a:rPr>
              <a:t>；</a:t>
            </a:r>
            <a:r>
              <a:rPr dirty="0" sz="1950" spc="-145">
                <a:latin typeface="SimSun"/>
                <a:cs typeface="SimSun"/>
              </a:rPr>
              <a:t>准确</a:t>
            </a:r>
            <a:r>
              <a:rPr dirty="0" sz="1950" spc="-145">
                <a:latin typeface="Microsoft JhengHei"/>
                <a:cs typeface="Microsoft JhengHei"/>
              </a:rPr>
              <a:t>快</a:t>
            </a:r>
            <a:r>
              <a:rPr dirty="0" sz="1950" spc="-145">
                <a:latin typeface="SimSun"/>
                <a:cs typeface="SimSun"/>
              </a:rPr>
              <a:t>速的信息流</a:t>
            </a:r>
            <a:r>
              <a:rPr dirty="0" sz="1850" spc="-45">
                <a:latin typeface="SimSun"/>
                <a:cs typeface="SimSun"/>
              </a:rPr>
              <a:t>是</a:t>
            </a:r>
            <a:r>
              <a:rPr dirty="0" sz="1950" spc="-145">
                <a:latin typeface="SimSun"/>
                <a:cs typeface="SimSun"/>
              </a:rPr>
              <a:t>确保货物流</a:t>
            </a:r>
            <a:r>
              <a:rPr dirty="0" sz="1950" spc="-145">
                <a:latin typeface="Microsoft JhengHei"/>
                <a:cs typeface="Microsoft JhengHei"/>
              </a:rPr>
              <a:t>畅</a:t>
            </a:r>
            <a:r>
              <a:rPr dirty="0" sz="1950" spc="-145">
                <a:latin typeface="SimSun"/>
                <a:cs typeface="SimSun"/>
              </a:rPr>
              <a:t>可预测移</a:t>
            </a:r>
            <a:r>
              <a:rPr dirty="0" sz="1950" spc="-145">
                <a:latin typeface="Microsoft JhengHei"/>
                <a:cs typeface="Microsoft JhengHei"/>
              </a:rPr>
              <a:t>动</a:t>
            </a:r>
            <a:r>
              <a:rPr dirty="0" sz="1950" spc="-150">
                <a:latin typeface="SimSun"/>
                <a:cs typeface="SimSun"/>
              </a:rPr>
              <a:t>的重要要</a:t>
            </a:r>
            <a:r>
              <a:rPr dirty="0" sz="1950" spc="-145">
                <a:latin typeface="Microsoft JhengHei"/>
                <a:cs typeface="Microsoft JhengHei"/>
              </a:rPr>
              <a:t>求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45">
                <a:latin typeface="SimSun"/>
                <a:cs typeface="SimSun"/>
              </a:rPr>
              <a:t>在</a:t>
            </a:r>
            <a:r>
              <a:rPr dirty="0" sz="1950" spc="-145">
                <a:latin typeface="Microsoft JhengHei"/>
                <a:cs typeface="Microsoft JhengHei"/>
              </a:rPr>
              <a:t>我们</a:t>
            </a:r>
            <a:r>
              <a:rPr dirty="0" sz="1950" spc="-145">
                <a:latin typeface="SimSun"/>
                <a:cs typeface="SimSun"/>
              </a:rPr>
              <a:t>的</a:t>
            </a:r>
            <a:r>
              <a:rPr dirty="0" sz="1950" spc="-145">
                <a:latin typeface="Microsoft JhengHei"/>
                <a:cs typeface="Microsoft JhengHei"/>
              </a:rPr>
              <a:t>技</a:t>
            </a:r>
            <a:r>
              <a:rPr dirty="0" sz="1950" spc="-145">
                <a:latin typeface="SimSun"/>
                <a:cs typeface="SimSun"/>
              </a:rPr>
              <a:t>术</a:t>
            </a:r>
            <a:r>
              <a:rPr dirty="0" sz="1950" spc="-145">
                <a:latin typeface="Microsoft JhengHei"/>
                <a:cs typeface="Microsoft JhengHei"/>
              </a:rPr>
              <a:t>战</a:t>
            </a:r>
            <a:r>
              <a:rPr dirty="0" sz="1950" spc="-145">
                <a:latin typeface="SimSun"/>
                <a:cs typeface="SimSun"/>
              </a:rPr>
              <a:t>略的核</a:t>
            </a:r>
            <a:r>
              <a:rPr dirty="0" sz="1950" spc="-145">
                <a:latin typeface="Microsoft JhengHei"/>
                <a:cs typeface="Microsoft JhengHei"/>
              </a:rPr>
              <a:t>⼼</a:t>
            </a:r>
            <a:r>
              <a:rPr dirty="0" sz="1850" spc="-45">
                <a:latin typeface="SimSun"/>
                <a:cs typeface="SimSun"/>
              </a:rPr>
              <a:t>是</a:t>
            </a:r>
            <a:r>
              <a:rPr dirty="0" sz="1950" spc="-145">
                <a:latin typeface="SimSun"/>
                <a:cs typeface="SimSun"/>
              </a:rPr>
              <a:t>全球物流解决</a:t>
            </a:r>
            <a:r>
              <a:rPr dirty="0" sz="1950" spc="-145">
                <a:latin typeface="Microsoft JhengHei"/>
                <a:cs typeface="Microsoft JhengHei"/>
              </a:rPr>
              <a:t>⽅</a:t>
            </a:r>
            <a:r>
              <a:rPr dirty="0" sz="1950" spc="-145">
                <a:latin typeface="SimSun"/>
                <a:cs typeface="SimSun"/>
              </a:rPr>
              <a:t>案领</a:t>
            </a:r>
            <a:r>
              <a:rPr dirty="0" sz="1950" spc="-145">
                <a:latin typeface="Microsoft JhengHei"/>
                <a:cs typeface="Microsoft JhengHei"/>
              </a:rPr>
              <a:t>导</a:t>
            </a:r>
            <a:r>
              <a:rPr dirty="0" sz="1950" spc="-145">
                <a:latin typeface="SimSun"/>
                <a:cs typeface="SimSun"/>
              </a:rPr>
              <a:t>者</a:t>
            </a:r>
            <a:r>
              <a:rPr dirty="0" sz="1800">
                <a:latin typeface="Arial"/>
                <a:cs typeface="Arial"/>
              </a:rPr>
              <a:t>WiseTech </a:t>
            </a:r>
            <a:r>
              <a:rPr dirty="0" sz="1800" spc="45">
                <a:latin typeface="Arial"/>
                <a:cs typeface="Arial"/>
              </a:rPr>
              <a:t>Global</a:t>
            </a:r>
            <a:r>
              <a:rPr dirty="0" sz="1950" spc="-145">
                <a:latin typeface="SimSun"/>
                <a:cs typeface="SimSun"/>
              </a:rPr>
              <a:t>的</a:t>
            </a:r>
            <a:r>
              <a:rPr dirty="0" sz="1800" spc="10">
                <a:latin typeface="Arial"/>
                <a:cs typeface="Arial"/>
              </a:rPr>
              <a:t>CargoWise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One</a:t>
            </a:r>
            <a:r>
              <a:rPr dirty="0" sz="550" spc="1245">
                <a:latin typeface="SimSun"/>
                <a:cs typeface="SimSun"/>
              </a:rPr>
              <a:t>。</a:t>
            </a:r>
            <a:r>
              <a:rPr dirty="0" sz="550" spc="620">
                <a:latin typeface="SimSun"/>
                <a:cs typeface="SimSun"/>
              </a:rPr>
              <a:t> </a:t>
            </a:r>
            <a:r>
              <a:rPr dirty="0" sz="1800" spc="10">
                <a:latin typeface="Arial"/>
                <a:cs typeface="Arial"/>
              </a:rPr>
              <a:t>CargoWise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One</a:t>
            </a:r>
            <a:r>
              <a:rPr dirty="0" sz="1950" spc="-145">
                <a:latin typeface="SimSun"/>
                <a:cs typeface="SimSun"/>
              </a:rPr>
              <a:t>系统</a:t>
            </a:r>
            <a:r>
              <a:rPr dirty="0" sz="1850" spc="-45">
                <a:latin typeface="SimSun"/>
                <a:cs typeface="SimSun"/>
              </a:rPr>
              <a:t>是</a:t>
            </a:r>
            <a:r>
              <a:rPr dirty="0" sz="1950" spc="-145">
                <a:latin typeface="Microsoft JhengHei"/>
                <a:cs typeface="Microsoft JhengHei"/>
              </a:rPr>
              <a:t>⼀个</a:t>
            </a:r>
            <a:r>
              <a:rPr dirty="0" sz="1950" spc="-145">
                <a:latin typeface="SimSun"/>
                <a:cs typeface="SimSun"/>
              </a:rPr>
              <a:t>全</a:t>
            </a:r>
            <a:r>
              <a:rPr dirty="0" sz="1950" spc="-145">
                <a:latin typeface="Microsoft JhengHei"/>
                <a:cs typeface="Microsoft JhengHei"/>
              </a:rPr>
              <a:t>⾯</a:t>
            </a:r>
            <a:r>
              <a:rPr dirty="0" sz="1950" spc="-145">
                <a:latin typeface="SimSun"/>
                <a:cs typeface="SimSun"/>
              </a:rPr>
              <a:t>的全球货运解决</a:t>
            </a:r>
            <a:r>
              <a:rPr dirty="0" sz="1950" spc="-145">
                <a:latin typeface="Microsoft JhengHei"/>
                <a:cs typeface="Microsoft JhengHei"/>
              </a:rPr>
              <a:t>⽅</a:t>
            </a:r>
            <a:r>
              <a:rPr dirty="0" sz="1950" spc="-145">
                <a:latin typeface="SimSun"/>
                <a:cs typeface="SimSun"/>
              </a:rPr>
              <a:t>案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45">
                <a:latin typeface="Microsoft JhengHei"/>
                <a:cs typeface="Microsoft JhengHei"/>
              </a:rPr>
              <a:t>⽤于</a:t>
            </a:r>
            <a:r>
              <a:rPr dirty="0" sz="1950" spc="-145">
                <a:latin typeface="SimSun"/>
                <a:cs typeface="SimSun"/>
              </a:rPr>
              <a:t>管理预订</a:t>
            </a:r>
            <a:r>
              <a:rPr dirty="0" sz="550" spc="1260">
                <a:latin typeface="SimSun"/>
                <a:cs typeface="SimSun"/>
              </a:rPr>
              <a:t>、</a:t>
            </a:r>
            <a:r>
              <a:rPr dirty="0" sz="1950" spc="-145">
                <a:latin typeface="SimSun"/>
                <a:cs typeface="SimSun"/>
              </a:rPr>
              <a:t>本地运输</a:t>
            </a:r>
            <a:r>
              <a:rPr dirty="0" sz="550" spc="1260">
                <a:latin typeface="SimSun"/>
                <a:cs typeface="SimSun"/>
              </a:rPr>
              <a:t>、</a:t>
            </a:r>
            <a:r>
              <a:rPr dirty="0" sz="1950" spc="-145">
                <a:latin typeface="SimSun"/>
                <a:cs typeface="SimSun"/>
              </a:rPr>
              <a:t>发货</a:t>
            </a:r>
            <a:r>
              <a:rPr dirty="0" sz="550" spc="1260">
                <a:latin typeface="SimSun"/>
                <a:cs typeface="SimSun"/>
              </a:rPr>
              <a:t>、</a:t>
            </a:r>
            <a:r>
              <a:rPr dirty="0" sz="1950" spc="-145">
                <a:latin typeface="SimSun"/>
                <a:cs typeface="SimSun"/>
              </a:rPr>
              <a:t>海关</a:t>
            </a:r>
            <a:r>
              <a:rPr dirty="0" sz="550" spc="1260">
                <a:latin typeface="SimSun"/>
                <a:cs typeface="SimSun"/>
              </a:rPr>
              <a:t>、</a:t>
            </a:r>
            <a:r>
              <a:rPr dirty="0" sz="1950" spc="-145">
                <a:latin typeface="Microsoft JhengHei"/>
                <a:cs typeface="Microsoft JhengHei"/>
              </a:rPr>
              <a:t>仓</a:t>
            </a:r>
            <a:r>
              <a:rPr dirty="0" sz="1950" spc="-155">
                <a:latin typeface="SimSun"/>
                <a:cs typeface="SimSun"/>
              </a:rPr>
              <a:t>储等等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Cargo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Pacific</a:t>
            </a:r>
            <a:r>
              <a:rPr dirty="0" sz="1950" spc="-145">
                <a:latin typeface="Microsoft JhengHei"/>
                <a:cs typeface="Microsoft JhengHei"/>
              </a:rPr>
              <a:t>与我们</a:t>
            </a:r>
            <a:r>
              <a:rPr dirty="0" sz="1950" spc="-145">
                <a:latin typeface="SimSun"/>
                <a:cs typeface="SimSun"/>
              </a:rPr>
              <a:t>的</a:t>
            </a:r>
            <a:r>
              <a:rPr dirty="0" sz="1950" spc="-145">
                <a:latin typeface="Microsoft JhengHei"/>
                <a:cs typeface="Microsoft JhengHei"/>
              </a:rPr>
              <a:t>代</a:t>
            </a:r>
            <a:r>
              <a:rPr dirty="0" sz="1950" spc="-145">
                <a:latin typeface="SimSun"/>
                <a:cs typeface="SimSun"/>
              </a:rPr>
              <a:t>理商</a:t>
            </a:r>
            <a:r>
              <a:rPr dirty="0" sz="550" spc="1260">
                <a:latin typeface="SimSun"/>
                <a:cs typeface="SimSun"/>
              </a:rPr>
              <a:t>、</a:t>
            </a:r>
            <a:r>
              <a:rPr dirty="0" sz="1950" spc="-145">
                <a:latin typeface="SimSun"/>
                <a:cs typeface="SimSun"/>
              </a:rPr>
              <a:t>客</a:t>
            </a:r>
            <a:r>
              <a:rPr dirty="0" sz="1950" spc="-145">
                <a:latin typeface="Microsoft JhengHei"/>
                <a:cs typeface="Microsoft JhengHei"/>
              </a:rPr>
              <a:t>⼾</a:t>
            </a:r>
            <a:r>
              <a:rPr dirty="0" sz="1900" spc="-100">
                <a:latin typeface="SimSun"/>
                <a:cs typeface="SimSun"/>
              </a:rPr>
              <a:t>和</a:t>
            </a:r>
            <a:r>
              <a:rPr dirty="0" sz="1950" spc="-145">
                <a:latin typeface="SimSun"/>
                <a:cs typeface="SimSun"/>
              </a:rPr>
              <a:t>其</a:t>
            </a:r>
            <a:r>
              <a:rPr dirty="0" sz="1950" spc="-145">
                <a:latin typeface="Microsoft JhengHei"/>
                <a:cs typeface="Microsoft JhengHei"/>
              </a:rPr>
              <a:t>他</a:t>
            </a:r>
            <a:r>
              <a:rPr dirty="0" sz="1950" spc="-145">
                <a:latin typeface="SimSun"/>
                <a:cs typeface="SimSun"/>
              </a:rPr>
              <a:t>合作伙伴实</a:t>
            </a:r>
            <a:r>
              <a:rPr dirty="0" sz="1950" spc="-145">
                <a:latin typeface="Microsoft JhengHei"/>
                <a:cs typeface="Microsoft JhengHei"/>
              </a:rPr>
              <a:t>时交</a:t>
            </a:r>
            <a:r>
              <a:rPr dirty="0" sz="1950" spc="-145">
                <a:latin typeface="SimSun"/>
                <a:cs typeface="SimSun"/>
              </a:rPr>
              <a:t>换</a:t>
            </a:r>
            <a:r>
              <a:rPr dirty="0" sz="1950" spc="-145">
                <a:latin typeface="Microsoft JhengHei"/>
                <a:cs typeface="Microsoft JhengHei"/>
              </a:rPr>
              <a:t>数</a:t>
            </a:r>
            <a:r>
              <a:rPr dirty="0" sz="1950" spc="-145">
                <a:latin typeface="SimSun"/>
                <a:cs typeface="SimSun"/>
              </a:rPr>
              <a:t>据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45">
                <a:latin typeface="SimSun"/>
                <a:cs typeface="SimSun"/>
              </a:rPr>
              <a:t>使</a:t>
            </a:r>
            <a:r>
              <a:rPr dirty="0" sz="1950" spc="-145">
                <a:latin typeface="Microsoft JhengHei"/>
                <a:cs typeface="Microsoft JhengHei"/>
              </a:rPr>
              <a:t>我们</a:t>
            </a:r>
            <a:r>
              <a:rPr dirty="0" sz="1950" spc="-145">
                <a:latin typeface="SimSun"/>
                <a:cs typeface="SimSun"/>
              </a:rPr>
              <a:t>能够提供</a:t>
            </a:r>
            <a:r>
              <a:rPr dirty="0" sz="1950" spc="-145">
                <a:latin typeface="Microsoft JhengHei"/>
                <a:cs typeface="Microsoft JhengHei"/>
              </a:rPr>
              <a:t>⾮</a:t>
            </a:r>
            <a:r>
              <a:rPr dirty="0" sz="1950" spc="-145">
                <a:latin typeface="SimSun"/>
                <a:cs typeface="SimSun"/>
              </a:rPr>
              <a:t>常</a:t>
            </a:r>
            <a:r>
              <a:rPr dirty="0" sz="1950" spc="-155">
                <a:latin typeface="Microsoft JhengHei"/>
                <a:cs typeface="Microsoft JhengHei"/>
              </a:rPr>
              <a:t>⾼⽔</a:t>
            </a:r>
            <a:r>
              <a:rPr dirty="0" sz="1950" spc="-145">
                <a:latin typeface="SimSun"/>
                <a:cs typeface="SimSun"/>
              </a:rPr>
              <a:t>平的服</a:t>
            </a:r>
            <a:r>
              <a:rPr dirty="0" sz="1950" spc="-145">
                <a:latin typeface="Microsoft JhengHei"/>
                <a:cs typeface="Microsoft JhengHei"/>
              </a:rPr>
              <a:t>务</a:t>
            </a:r>
            <a:r>
              <a:rPr dirty="0" sz="550" spc="124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  <a:p>
            <a:pPr marL="443230">
              <a:lnSpc>
                <a:spcPct val="100000"/>
              </a:lnSpc>
              <a:spcBef>
                <a:spcPts val="135"/>
              </a:spcBef>
            </a:pPr>
            <a:r>
              <a:rPr dirty="0" sz="1950" spc="-150">
                <a:latin typeface="SimSun"/>
                <a:cs typeface="SimSun"/>
              </a:rPr>
              <a:t>结合</a:t>
            </a:r>
            <a:r>
              <a:rPr dirty="0" sz="1950" spc="-150">
                <a:latin typeface="Microsoft JhengHei"/>
                <a:cs typeface="Microsoft JhengHei"/>
              </a:rPr>
              <a:t>我们</a:t>
            </a:r>
            <a:r>
              <a:rPr dirty="0" sz="1950" spc="-150">
                <a:latin typeface="SimSun"/>
                <a:cs typeface="SimSun"/>
              </a:rPr>
              <a:t>先进的</a:t>
            </a:r>
            <a:r>
              <a:rPr dirty="0" sz="1800" spc="-90">
                <a:latin typeface="Arial"/>
                <a:cs typeface="Arial"/>
              </a:rPr>
              <a:t>WCP</a:t>
            </a:r>
            <a:r>
              <a:rPr dirty="0" sz="1800" spc="27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PORTAL</a:t>
            </a:r>
            <a:r>
              <a:rPr dirty="0" sz="1950" spc="-150">
                <a:latin typeface="SimSun"/>
                <a:cs typeface="SimSun"/>
              </a:rPr>
              <a:t>平台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50">
                <a:latin typeface="Microsoft JhengHei"/>
                <a:cs typeface="Microsoft JhengHei"/>
              </a:rPr>
              <a:t>我们</a:t>
            </a:r>
            <a:r>
              <a:rPr dirty="0" sz="1950" spc="-150">
                <a:latin typeface="SimSun"/>
                <a:cs typeface="SimSun"/>
              </a:rPr>
              <a:t>能够提供在货运</a:t>
            </a:r>
            <a:r>
              <a:rPr dirty="0" sz="1950" spc="-150">
                <a:latin typeface="Microsoft JhengHei"/>
                <a:cs typeface="Microsoft JhengHei"/>
              </a:rPr>
              <a:t>⾏业⽆与</a:t>
            </a:r>
            <a:r>
              <a:rPr dirty="0" sz="1950" spc="-150">
                <a:latin typeface="SimSun"/>
                <a:cs typeface="SimSun"/>
              </a:rPr>
              <a:t>伦</a:t>
            </a:r>
            <a:r>
              <a:rPr dirty="0" sz="1950" spc="-150">
                <a:latin typeface="Microsoft JhengHei"/>
                <a:cs typeface="Microsoft JhengHei"/>
              </a:rPr>
              <a:t>⽐</a:t>
            </a:r>
            <a:r>
              <a:rPr dirty="0" sz="1950" spc="-150">
                <a:latin typeface="SimSun"/>
                <a:cs typeface="SimSun"/>
              </a:rPr>
              <a:t>的服</a:t>
            </a:r>
            <a:r>
              <a:rPr dirty="0" sz="1950" spc="-150">
                <a:latin typeface="Microsoft JhengHei"/>
                <a:cs typeface="Microsoft JhengHei"/>
              </a:rPr>
              <a:t>务⽔</a:t>
            </a:r>
            <a:r>
              <a:rPr dirty="0" sz="1950" spc="-150">
                <a:latin typeface="SimSun"/>
                <a:cs typeface="SimSun"/>
              </a:rPr>
              <a:t>平</a:t>
            </a:r>
            <a:r>
              <a:rPr dirty="0" sz="550" spc="119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  <a:p>
            <a:pPr marL="443230" marR="2138680" indent="-635">
              <a:lnSpc>
                <a:spcPct val="105800"/>
              </a:lnSpc>
            </a:pPr>
            <a:r>
              <a:rPr dirty="0" sz="1950" spc="-150">
                <a:latin typeface="Microsoft JhengHei"/>
                <a:cs typeface="Microsoft JhengHei"/>
              </a:rPr>
              <a:t>我们</a:t>
            </a:r>
            <a:r>
              <a:rPr dirty="0" sz="1950" spc="-150">
                <a:latin typeface="SimSun"/>
                <a:cs typeface="SimSun"/>
              </a:rPr>
              <a:t>先进的</a:t>
            </a:r>
            <a:r>
              <a:rPr dirty="0" sz="1850" spc="-50">
                <a:latin typeface="Microsoft JhengHei"/>
                <a:cs typeface="Microsoft JhengHei"/>
              </a:rPr>
              <a:t>跟</a:t>
            </a:r>
            <a:r>
              <a:rPr dirty="0" sz="1950" spc="-150">
                <a:latin typeface="SimSun"/>
                <a:cs typeface="SimSun"/>
              </a:rPr>
              <a:t>踪系统</a:t>
            </a:r>
            <a:r>
              <a:rPr dirty="0" sz="1950" spc="-150">
                <a:latin typeface="Microsoft JhengHei"/>
                <a:cs typeface="Microsoft JhengHei"/>
              </a:rPr>
              <a:t>为我们尊</a:t>
            </a:r>
            <a:r>
              <a:rPr dirty="0" sz="1950" spc="-150">
                <a:latin typeface="SimSun"/>
                <a:cs typeface="SimSun"/>
              </a:rPr>
              <a:t>贵的客</a:t>
            </a:r>
            <a:r>
              <a:rPr dirty="0" sz="1950" spc="-150">
                <a:latin typeface="Microsoft JhengHei"/>
                <a:cs typeface="Microsoft JhengHei"/>
              </a:rPr>
              <a:t>⼾</a:t>
            </a:r>
            <a:r>
              <a:rPr dirty="0" sz="1950" spc="-150">
                <a:latin typeface="SimSun"/>
                <a:cs typeface="SimSun"/>
              </a:rPr>
              <a:t>提供全</a:t>
            </a:r>
            <a:r>
              <a:rPr dirty="0" sz="1800">
                <a:latin typeface="SimSun"/>
                <a:cs typeface="SimSun"/>
              </a:rPr>
              <a:t>天</a:t>
            </a:r>
            <a:r>
              <a:rPr dirty="0" sz="1950" spc="-150">
                <a:latin typeface="SimSun"/>
                <a:cs typeface="SimSun"/>
              </a:rPr>
              <a:t>候</a:t>
            </a:r>
            <a:r>
              <a:rPr dirty="0" sz="550" spc="1260">
                <a:latin typeface="SimSun"/>
                <a:cs typeface="SimSun"/>
              </a:rPr>
              <a:t>、</a:t>
            </a:r>
            <a:r>
              <a:rPr dirty="0" sz="1950" spc="-150">
                <a:latin typeface="Microsoft JhengHei"/>
                <a:cs typeface="Microsoft JhengHei"/>
              </a:rPr>
              <a:t>七</a:t>
            </a:r>
            <a:r>
              <a:rPr dirty="0" sz="1800">
                <a:latin typeface="SimSun"/>
                <a:cs typeface="SimSun"/>
              </a:rPr>
              <a:t>天</a:t>
            </a:r>
            <a:r>
              <a:rPr dirty="0" sz="1800">
                <a:latin typeface="Arial"/>
                <a:cs typeface="Arial"/>
              </a:rPr>
              <a:t>24</a:t>
            </a:r>
            <a:r>
              <a:rPr dirty="0" sz="1950" spc="-150">
                <a:latin typeface="Microsoft JhengHei"/>
                <a:cs typeface="Microsoft JhengHei"/>
              </a:rPr>
              <a:t>⼩时</a:t>
            </a:r>
            <a:r>
              <a:rPr dirty="0" sz="1950" spc="-150">
                <a:latin typeface="SimSun"/>
                <a:cs typeface="SimSun"/>
              </a:rPr>
              <a:t>的</a:t>
            </a:r>
            <a:r>
              <a:rPr dirty="0" sz="1950" spc="-150">
                <a:latin typeface="Microsoft JhengHei"/>
                <a:cs typeface="Microsoft JhengHei"/>
              </a:rPr>
              <a:t>⽆</a:t>
            </a:r>
            <a:r>
              <a:rPr dirty="0" sz="1950" spc="-150">
                <a:latin typeface="SimSun"/>
                <a:cs typeface="SimSun"/>
              </a:rPr>
              <a:t>限制访问空运</a:t>
            </a:r>
            <a:r>
              <a:rPr dirty="0" sz="1900" spc="-105">
                <a:latin typeface="SimSun"/>
                <a:cs typeface="SimSun"/>
              </a:rPr>
              <a:t>和</a:t>
            </a:r>
            <a:r>
              <a:rPr dirty="0" sz="1950" spc="-150">
                <a:latin typeface="SimSun"/>
                <a:cs typeface="SimSun"/>
              </a:rPr>
              <a:t>海运信息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实</a:t>
            </a:r>
            <a:r>
              <a:rPr dirty="0" sz="1950" spc="-150">
                <a:latin typeface="Microsoft JhengHei"/>
                <a:cs typeface="Microsoft JhengHei"/>
              </a:rPr>
              <a:t>时</a:t>
            </a:r>
            <a:r>
              <a:rPr dirty="0" sz="1950" spc="-150">
                <a:latin typeface="SimSun"/>
                <a:cs typeface="SimSun"/>
              </a:rPr>
              <a:t>透</a:t>
            </a:r>
            <a:r>
              <a:rPr dirty="0" sz="1850" spc="-50">
                <a:latin typeface="SimSun"/>
                <a:cs typeface="SimSun"/>
              </a:rPr>
              <a:t>明</a:t>
            </a:r>
            <a:r>
              <a:rPr dirty="0" sz="1950" spc="-150">
                <a:latin typeface="SimSun"/>
                <a:cs typeface="SimSun"/>
              </a:rPr>
              <a:t>地</a:t>
            </a:r>
            <a:r>
              <a:rPr dirty="0" sz="1950" spc="-150">
                <a:latin typeface="Microsoft JhengHei"/>
                <a:cs typeface="Microsoft JhengHei"/>
              </a:rPr>
              <a:t>了</a:t>
            </a:r>
            <a:r>
              <a:rPr dirty="0" sz="1950" spc="-150">
                <a:latin typeface="SimSun"/>
                <a:cs typeface="SimSun"/>
              </a:rPr>
              <a:t>解</a:t>
            </a:r>
            <a:r>
              <a:rPr dirty="0" sz="1950" spc="-150">
                <a:latin typeface="Microsoft JhengHei"/>
                <a:cs typeface="Microsoft JhengHei"/>
              </a:rPr>
              <a:t>他们</a:t>
            </a:r>
            <a:r>
              <a:rPr dirty="0" sz="1950" spc="-150">
                <a:latin typeface="SimSun"/>
                <a:cs typeface="SimSun"/>
              </a:rPr>
              <a:t>供应链的细</a:t>
            </a:r>
            <a:r>
              <a:rPr dirty="0" sz="1950" spc="-150">
                <a:latin typeface="Microsoft JhengHei"/>
                <a:cs typeface="Microsoft JhengHei"/>
              </a:rPr>
              <a:t>微</a:t>
            </a:r>
            <a:r>
              <a:rPr dirty="0" sz="1950" spc="-150">
                <a:latin typeface="SimSun"/>
                <a:cs typeface="SimSun"/>
              </a:rPr>
              <a:t>差别</a:t>
            </a:r>
            <a:r>
              <a:rPr dirty="0" sz="550" spc="119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  <a:p>
            <a:pPr marL="443230" marR="2134870" indent="-635">
              <a:lnSpc>
                <a:spcPct val="105800"/>
              </a:lnSpc>
            </a:pPr>
            <a:r>
              <a:rPr dirty="0" sz="1950" spc="-150">
                <a:latin typeface="SimSun"/>
                <a:cs typeface="SimSun"/>
              </a:rPr>
              <a:t>在</a:t>
            </a:r>
            <a:r>
              <a:rPr dirty="0" sz="1800" spc="229">
                <a:latin typeface="Arial"/>
                <a:cs typeface="Arial"/>
              </a:rPr>
              <a:t>WCP</a:t>
            </a:r>
            <a:r>
              <a:rPr dirty="0" sz="600" spc="229">
                <a:latin typeface="SimSun"/>
                <a:cs typeface="SimSun"/>
              </a:rPr>
              <a:t>，</a:t>
            </a:r>
            <a:r>
              <a:rPr dirty="0" sz="1950" spc="-150">
                <a:latin typeface="Microsoft JhengHei"/>
                <a:cs typeface="Microsoft JhengHei"/>
              </a:rPr>
              <a:t>我们</a:t>
            </a:r>
            <a:r>
              <a:rPr dirty="0" sz="1950" spc="-150">
                <a:latin typeface="SimSun"/>
                <a:cs typeface="SimSun"/>
              </a:rPr>
              <a:t>致</a:t>
            </a:r>
            <a:r>
              <a:rPr dirty="0" sz="1950" spc="-150">
                <a:latin typeface="Microsoft JhengHei"/>
                <a:cs typeface="Microsoft JhengHei"/>
              </a:rPr>
              <a:t>⼒于为</a:t>
            </a:r>
            <a:r>
              <a:rPr dirty="0" sz="1950" spc="-150">
                <a:latin typeface="SimSun"/>
                <a:cs typeface="SimSun"/>
              </a:rPr>
              <a:t>您提供量</a:t>
            </a:r>
            <a:r>
              <a:rPr dirty="0" sz="1950" spc="-150">
                <a:latin typeface="Microsoft JhengHei"/>
                <a:cs typeface="Microsoft JhengHei"/>
              </a:rPr>
              <a:t>⾝</a:t>
            </a:r>
            <a:r>
              <a:rPr dirty="0" sz="1950" spc="-150">
                <a:latin typeface="SimSun"/>
                <a:cs typeface="SimSun"/>
              </a:rPr>
              <a:t>定制的物流解决</a:t>
            </a:r>
            <a:r>
              <a:rPr dirty="0" sz="1950" spc="-150">
                <a:latin typeface="Microsoft JhengHei"/>
                <a:cs typeface="Microsoft JhengHei"/>
              </a:rPr>
              <a:t>⽅</a:t>
            </a:r>
            <a:r>
              <a:rPr dirty="0" sz="1950" spc="-150">
                <a:latin typeface="SimSun"/>
                <a:cs typeface="SimSun"/>
              </a:rPr>
              <a:t>案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满</a:t>
            </a:r>
            <a:r>
              <a:rPr dirty="0" sz="1850" spc="-50">
                <a:latin typeface="Microsoft JhengHei"/>
                <a:cs typeface="Microsoft JhengHei"/>
              </a:rPr>
              <a:t>⾜</a:t>
            </a:r>
            <a:r>
              <a:rPr dirty="0" sz="1950" spc="-150">
                <a:latin typeface="SimSun"/>
                <a:cs typeface="SimSun"/>
              </a:rPr>
              <a:t>您独特的商</a:t>
            </a:r>
            <a:r>
              <a:rPr dirty="0" sz="1950" spc="-150">
                <a:latin typeface="Microsoft JhengHei"/>
                <a:cs typeface="Microsoft JhengHei"/>
              </a:rPr>
              <a:t>业</a:t>
            </a:r>
            <a:r>
              <a:rPr dirty="0" sz="1850" spc="-50">
                <a:latin typeface="SimSun"/>
                <a:cs typeface="SimSun"/>
              </a:rPr>
              <a:t>需</a:t>
            </a:r>
            <a:r>
              <a:rPr dirty="0" sz="1950" spc="-150">
                <a:latin typeface="Microsoft JhengHei"/>
                <a:cs typeface="Microsoft JhengHei"/>
              </a:rPr>
              <a:t>求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50">
                <a:latin typeface="Microsoft JhengHei"/>
                <a:cs typeface="Microsoft JhengHei"/>
              </a:rPr>
              <a:t>我们</a:t>
            </a:r>
            <a:r>
              <a:rPr dirty="0" sz="1950" spc="-150">
                <a:latin typeface="SimSun"/>
                <a:cs typeface="SimSun"/>
              </a:rPr>
              <a:t>的</a:t>
            </a:r>
            <a:r>
              <a:rPr dirty="0" sz="1950" spc="-150">
                <a:latin typeface="Microsoft JhengHei"/>
                <a:cs typeface="Microsoft JhengHei"/>
              </a:rPr>
              <a:t>专</a:t>
            </a:r>
            <a:r>
              <a:rPr dirty="0" sz="1950" spc="-150">
                <a:latin typeface="SimSun"/>
                <a:cs typeface="SimSun"/>
              </a:rPr>
              <a:t>家团队致</a:t>
            </a:r>
            <a:r>
              <a:rPr dirty="0" sz="1950" spc="-100">
                <a:latin typeface="Microsoft JhengHei"/>
                <a:cs typeface="Microsoft JhengHei"/>
              </a:rPr>
              <a:t>⼒于</a:t>
            </a:r>
            <a:r>
              <a:rPr dirty="0" sz="1950" spc="-150">
                <a:latin typeface="SimSun"/>
                <a:cs typeface="SimSun"/>
              </a:rPr>
              <a:t>提供</a:t>
            </a:r>
            <a:r>
              <a:rPr dirty="0" sz="1950" spc="-150">
                <a:latin typeface="Microsoft JhengHei"/>
                <a:cs typeface="Microsoft JhengHei"/>
              </a:rPr>
              <a:t>⼀</a:t>
            </a:r>
            <a:r>
              <a:rPr dirty="0" sz="1950" spc="-150">
                <a:latin typeface="SimSun"/>
                <a:cs typeface="SimSun"/>
              </a:rPr>
              <a:t>流的</a:t>
            </a:r>
            <a:r>
              <a:rPr dirty="0" sz="1950" spc="-150">
                <a:latin typeface="Microsoft JhengHei"/>
                <a:cs typeface="Microsoft JhengHei"/>
              </a:rPr>
              <a:t>⽀</a:t>
            </a:r>
            <a:r>
              <a:rPr dirty="0" sz="1950" spc="-150">
                <a:latin typeface="SimSun"/>
                <a:cs typeface="SimSun"/>
              </a:rPr>
              <a:t>持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50">
                <a:latin typeface="Microsoft JhengHei"/>
                <a:cs typeface="Microsoft JhengHei"/>
              </a:rPr>
              <a:t>将</a:t>
            </a:r>
            <a:r>
              <a:rPr dirty="0" sz="1950" spc="-150">
                <a:latin typeface="SimSun"/>
                <a:cs typeface="SimSun"/>
              </a:rPr>
              <a:t>现</a:t>
            </a:r>
            <a:r>
              <a:rPr dirty="0" sz="1950" spc="-150">
                <a:latin typeface="Microsoft JhengHei"/>
                <a:cs typeface="Microsoft JhengHei"/>
              </a:rPr>
              <a:t>代技</a:t>
            </a:r>
            <a:r>
              <a:rPr dirty="0" sz="1950" spc="-150">
                <a:latin typeface="SimSun"/>
                <a:cs typeface="SimSun"/>
              </a:rPr>
              <a:t>术的</a:t>
            </a:r>
            <a:r>
              <a:rPr dirty="0" sz="1950" spc="-150">
                <a:latin typeface="Microsoft JhengHei"/>
                <a:cs typeface="Microsoft JhengHei"/>
              </a:rPr>
              <a:t>⼒</a:t>
            </a:r>
            <a:r>
              <a:rPr dirty="0" sz="1950" spc="-150">
                <a:latin typeface="SimSun"/>
                <a:cs typeface="SimSun"/>
              </a:rPr>
              <a:t>量</a:t>
            </a:r>
            <a:r>
              <a:rPr dirty="0" sz="1950" spc="-150">
                <a:latin typeface="Microsoft JhengHei"/>
                <a:cs typeface="Microsoft JhengHei"/>
              </a:rPr>
              <a:t>与⼈性化</a:t>
            </a:r>
            <a:r>
              <a:rPr dirty="0" sz="1950" spc="-150">
                <a:latin typeface="SimSun"/>
                <a:cs typeface="SimSun"/>
              </a:rPr>
              <a:t>的</a:t>
            </a:r>
            <a:r>
              <a:rPr dirty="0" sz="1950" spc="-150">
                <a:latin typeface="Microsoft JhengHei"/>
                <a:cs typeface="Microsoft JhengHei"/>
              </a:rPr>
              <a:t>⽅</a:t>
            </a:r>
            <a:r>
              <a:rPr dirty="0" sz="1950" spc="-150">
                <a:latin typeface="SimSun"/>
                <a:cs typeface="SimSun"/>
              </a:rPr>
              <a:t>法相结合</a:t>
            </a:r>
            <a:r>
              <a:rPr dirty="0" sz="550" spc="119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  <a:p>
            <a:pPr marL="443230">
              <a:lnSpc>
                <a:spcPct val="100000"/>
              </a:lnSpc>
              <a:spcBef>
                <a:spcPts val="135"/>
              </a:spcBef>
            </a:pPr>
            <a:r>
              <a:rPr dirty="0" sz="1950" spc="-150">
                <a:latin typeface="SimSun"/>
                <a:cs typeface="SimSun"/>
              </a:rPr>
              <a:t>相信</a:t>
            </a:r>
            <a:r>
              <a:rPr dirty="0" sz="1800" spc="-100">
                <a:latin typeface="Arial"/>
                <a:cs typeface="Arial"/>
              </a:rPr>
              <a:t>WCP</a:t>
            </a:r>
            <a:r>
              <a:rPr dirty="0" sz="1950" spc="-150">
                <a:latin typeface="SimSun"/>
                <a:cs typeface="SimSun"/>
              </a:rPr>
              <a:t>来管理您的物流</a:t>
            </a:r>
            <a:r>
              <a:rPr dirty="0" sz="600" spc="121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您可</a:t>
            </a:r>
            <a:r>
              <a:rPr dirty="0" sz="1950" spc="-150">
                <a:latin typeface="Microsoft JhengHei"/>
                <a:cs typeface="Microsoft JhengHei"/>
              </a:rPr>
              <a:t>以</a:t>
            </a:r>
            <a:r>
              <a:rPr dirty="0" sz="1950" spc="-150">
                <a:latin typeface="SimSun"/>
                <a:cs typeface="SimSun"/>
              </a:rPr>
              <a:t>安</a:t>
            </a:r>
            <a:r>
              <a:rPr dirty="0" sz="1950" spc="-150">
                <a:latin typeface="Microsoft JhengHei"/>
                <a:cs typeface="Microsoft JhengHei"/>
              </a:rPr>
              <a:t>⼼</a:t>
            </a:r>
            <a:r>
              <a:rPr dirty="0" sz="1950" spc="-150">
                <a:latin typeface="SimSun"/>
                <a:cs typeface="SimSun"/>
              </a:rPr>
              <a:t>地知道您的货物在可</a:t>
            </a:r>
            <a:r>
              <a:rPr dirty="0" sz="1950" spc="-150">
                <a:latin typeface="Microsoft JhengHei"/>
                <a:cs typeface="Microsoft JhengHei"/>
              </a:rPr>
              <a:t>靠</a:t>
            </a:r>
            <a:r>
              <a:rPr dirty="0" sz="1950" spc="-150">
                <a:latin typeface="SimSun"/>
                <a:cs typeface="SimSun"/>
              </a:rPr>
              <a:t>的</a:t>
            </a:r>
            <a:r>
              <a:rPr dirty="0" sz="1950" spc="-100">
                <a:latin typeface="Microsoft JhengHei"/>
                <a:cs typeface="Microsoft JhengHei"/>
              </a:rPr>
              <a:t>⼿中</a:t>
            </a:r>
            <a:endParaRPr sz="1950">
              <a:latin typeface="Microsoft JhengHei"/>
              <a:cs typeface="Microsoft JhengHe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367816" y="8989834"/>
            <a:ext cx="2912745" cy="708660"/>
          </a:xfrm>
          <a:custGeom>
            <a:avLst/>
            <a:gdLst/>
            <a:ahLst/>
            <a:cxnLst/>
            <a:rect l="l" t="t" r="r" b="b"/>
            <a:pathLst>
              <a:path w="2912745" h="708659">
                <a:moveTo>
                  <a:pt x="1002411" y="96603"/>
                </a:moveTo>
                <a:lnTo>
                  <a:pt x="958405" y="105084"/>
                </a:lnTo>
                <a:lnTo>
                  <a:pt x="921258" y="129955"/>
                </a:lnTo>
                <a:lnTo>
                  <a:pt x="896540" y="167330"/>
                </a:lnTo>
                <a:lnTo>
                  <a:pt x="888111" y="211607"/>
                </a:lnTo>
                <a:lnTo>
                  <a:pt x="890397" y="234395"/>
                </a:lnTo>
                <a:lnTo>
                  <a:pt x="907399" y="275653"/>
                </a:lnTo>
                <a:lnTo>
                  <a:pt x="938760" y="307695"/>
                </a:lnTo>
                <a:lnTo>
                  <a:pt x="979765" y="324479"/>
                </a:lnTo>
                <a:lnTo>
                  <a:pt x="1002411" y="326617"/>
                </a:lnTo>
                <a:lnTo>
                  <a:pt x="1038129" y="321495"/>
                </a:lnTo>
                <a:lnTo>
                  <a:pt x="1067847" y="307208"/>
                </a:lnTo>
                <a:lnTo>
                  <a:pt x="1091136" y="285374"/>
                </a:lnTo>
                <a:lnTo>
                  <a:pt x="1092590" y="282916"/>
                </a:lnTo>
                <a:lnTo>
                  <a:pt x="1003554" y="282916"/>
                </a:lnTo>
                <a:lnTo>
                  <a:pt x="989927" y="281622"/>
                </a:lnTo>
                <a:lnTo>
                  <a:pt x="954405" y="262214"/>
                </a:lnTo>
                <a:lnTo>
                  <a:pt x="935116" y="225339"/>
                </a:lnTo>
                <a:lnTo>
                  <a:pt x="933831" y="211607"/>
                </a:lnTo>
                <a:lnTo>
                  <a:pt x="939081" y="184149"/>
                </a:lnTo>
                <a:lnTo>
                  <a:pt x="953547" y="161868"/>
                </a:lnTo>
                <a:lnTo>
                  <a:pt x="975300" y="146917"/>
                </a:lnTo>
                <a:lnTo>
                  <a:pt x="1002411" y="141455"/>
                </a:lnTo>
                <a:lnTo>
                  <a:pt x="1092604" y="141455"/>
                </a:lnTo>
                <a:lnTo>
                  <a:pt x="1089850" y="136870"/>
                </a:lnTo>
                <a:lnTo>
                  <a:pt x="1066419" y="115434"/>
                </a:lnTo>
                <a:lnTo>
                  <a:pt x="1036986" y="101544"/>
                </a:lnTo>
                <a:lnTo>
                  <a:pt x="1002411" y="96603"/>
                </a:lnTo>
                <a:close/>
              </a:path>
              <a:path w="2912745" h="708659">
                <a:moveTo>
                  <a:pt x="1065276" y="239210"/>
                </a:moveTo>
                <a:lnTo>
                  <a:pt x="1055471" y="256713"/>
                </a:lnTo>
                <a:lnTo>
                  <a:pt x="1041701" y="270551"/>
                </a:lnTo>
                <a:lnTo>
                  <a:pt x="1024288" y="279645"/>
                </a:lnTo>
                <a:lnTo>
                  <a:pt x="1003554" y="282916"/>
                </a:lnTo>
                <a:lnTo>
                  <a:pt x="1092590" y="282916"/>
                </a:lnTo>
                <a:lnTo>
                  <a:pt x="1107567" y="257610"/>
                </a:lnTo>
                <a:lnTo>
                  <a:pt x="1065276" y="239210"/>
                </a:lnTo>
                <a:close/>
              </a:path>
              <a:path w="2912745" h="708659">
                <a:moveTo>
                  <a:pt x="1092604" y="141455"/>
                </a:moveTo>
                <a:lnTo>
                  <a:pt x="1002411" y="141455"/>
                </a:lnTo>
                <a:lnTo>
                  <a:pt x="1022181" y="144365"/>
                </a:lnTo>
                <a:lnTo>
                  <a:pt x="1039701" y="152667"/>
                </a:lnTo>
                <a:lnTo>
                  <a:pt x="1054006" y="165714"/>
                </a:lnTo>
                <a:lnTo>
                  <a:pt x="1064133" y="182859"/>
                </a:lnTo>
                <a:lnTo>
                  <a:pt x="1106424" y="164454"/>
                </a:lnTo>
                <a:lnTo>
                  <a:pt x="1092604" y="141455"/>
                </a:lnTo>
                <a:close/>
              </a:path>
              <a:path w="2912745" h="708659">
                <a:moveTo>
                  <a:pt x="1233297" y="96603"/>
                </a:moveTo>
                <a:lnTo>
                  <a:pt x="1192041" y="104546"/>
                </a:lnTo>
                <a:lnTo>
                  <a:pt x="1157001" y="127367"/>
                </a:lnTo>
                <a:lnTo>
                  <a:pt x="1132677" y="163557"/>
                </a:lnTo>
                <a:lnTo>
                  <a:pt x="1123569" y="211607"/>
                </a:lnTo>
                <a:lnTo>
                  <a:pt x="1132838" y="259175"/>
                </a:lnTo>
                <a:lnTo>
                  <a:pt x="1157430" y="295421"/>
                </a:lnTo>
                <a:lnTo>
                  <a:pt x="1192524" y="318513"/>
                </a:lnTo>
                <a:lnTo>
                  <a:pt x="1233297" y="326617"/>
                </a:lnTo>
                <a:lnTo>
                  <a:pt x="1254210" y="324299"/>
                </a:lnTo>
                <a:lnTo>
                  <a:pt x="1273730" y="317560"/>
                </a:lnTo>
                <a:lnTo>
                  <a:pt x="1291322" y="306724"/>
                </a:lnTo>
                <a:lnTo>
                  <a:pt x="1306449" y="292113"/>
                </a:lnTo>
                <a:lnTo>
                  <a:pt x="1353312" y="292113"/>
                </a:lnTo>
                <a:lnTo>
                  <a:pt x="1353312" y="282916"/>
                </a:lnTo>
                <a:lnTo>
                  <a:pt x="1240155" y="282916"/>
                </a:lnTo>
                <a:lnTo>
                  <a:pt x="1212865" y="277274"/>
                </a:lnTo>
                <a:lnTo>
                  <a:pt x="1190720" y="261927"/>
                </a:lnTo>
                <a:lnTo>
                  <a:pt x="1175861" y="239247"/>
                </a:lnTo>
                <a:lnTo>
                  <a:pt x="1170432" y="211607"/>
                </a:lnTo>
                <a:lnTo>
                  <a:pt x="1175682" y="183970"/>
                </a:lnTo>
                <a:lnTo>
                  <a:pt x="1190148" y="161292"/>
                </a:lnTo>
                <a:lnTo>
                  <a:pt x="1211901" y="145946"/>
                </a:lnTo>
                <a:lnTo>
                  <a:pt x="1239012" y="140304"/>
                </a:lnTo>
                <a:lnTo>
                  <a:pt x="1353312" y="140304"/>
                </a:lnTo>
                <a:lnTo>
                  <a:pt x="1353312" y="129955"/>
                </a:lnTo>
                <a:lnTo>
                  <a:pt x="1306449" y="129955"/>
                </a:lnTo>
                <a:lnTo>
                  <a:pt x="1291804" y="116010"/>
                </a:lnTo>
                <a:lnTo>
                  <a:pt x="1274159" y="105516"/>
                </a:lnTo>
                <a:lnTo>
                  <a:pt x="1254371" y="98903"/>
                </a:lnTo>
                <a:lnTo>
                  <a:pt x="1233297" y="96603"/>
                </a:lnTo>
                <a:close/>
              </a:path>
              <a:path w="2912745" h="708659">
                <a:moveTo>
                  <a:pt x="1353312" y="292113"/>
                </a:moveTo>
                <a:lnTo>
                  <a:pt x="1306449" y="292113"/>
                </a:lnTo>
                <a:lnTo>
                  <a:pt x="1306449" y="322018"/>
                </a:lnTo>
                <a:lnTo>
                  <a:pt x="1353312" y="322018"/>
                </a:lnTo>
                <a:lnTo>
                  <a:pt x="1353312" y="292113"/>
                </a:lnTo>
                <a:close/>
              </a:path>
              <a:path w="2912745" h="708659">
                <a:moveTo>
                  <a:pt x="1353312" y="140304"/>
                </a:moveTo>
                <a:lnTo>
                  <a:pt x="1239012" y="140304"/>
                </a:lnTo>
                <a:lnTo>
                  <a:pt x="1266783" y="145946"/>
                </a:lnTo>
                <a:lnTo>
                  <a:pt x="1288875" y="161292"/>
                </a:lnTo>
                <a:lnTo>
                  <a:pt x="1303466" y="183970"/>
                </a:lnTo>
                <a:lnTo>
                  <a:pt x="1308735" y="211607"/>
                </a:lnTo>
                <a:lnTo>
                  <a:pt x="1303484" y="239247"/>
                </a:lnTo>
                <a:lnTo>
                  <a:pt x="1289018" y="261927"/>
                </a:lnTo>
                <a:lnTo>
                  <a:pt x="1267265" y="277274"/>
                </a:lnTo>
                <a:lnTo>
                  <a:pt x="1240155" y="282916"/>
                </a:lnTo>
                <a:lnTo>
                  <a:pt x="1353312" y="282916"/>
                </a:lnTo>
                <a:lnTo>
                  <a:pt x="1353312" y="140304"/>
                </a:lnTo>
                <a:close/>
              </a:path>
              <a:path w="2912745" h="708659">
                <a:moveTo>
                  <a:pt x="1353312" y="101202"/>
                </a:moveTo>
                <a:lnTo>
                  <a:pt x="1306449" y="101202"/>
                </a:lnTo>
                <a:lnTo>
                  <a:pt x="1306449" y="129955"/>
                </a:lnTo>
                <a:lnTo>
                  <a:pt x="1353312" y="129955"/>
                </a:lnTo>
                <a:lnTo>
                  <a:pt x="1353312" y="101202"/>
                </a:lnTo>
                <a:close/>
              </a:path>
              <a:path w="2912745" h="708659">
                <a:moveTo>
                  <a:pt x="1440180" y="101202"/>
                </a:moveTo>
                <a:lnTo>
                  <a:pt x="1393317" y="101202"/>
                </a:lnTo>
                <a:lnTo>
                  <a:pt x="1393317" y="322018"/>
                </a:lnTo>
                <a:lnTo>
                  <a:pt x="1441323" y="322018"/>
                </a:lnTo>
                <a:lnTo>
                  <a:pt x="1441323" y="212759"/>
                </a:lnTo>
                <a:lnTo>
                  <a:pt x="1444448" y="182928"/>
                </a:lnTo>
                <a:lnTo>
                  <a:pt x="1454324" y="162155"/>
                </a:lnTo>
                <a:lnTo>
                  <a:pt x="1471701" y="150007"/>
                </a:lnTo>
                <a:lnTo>
                  <a:pt x="1497330" y="146053"/>
                </a:lnTo>
                <a:lnTo>
                  <a:pt x="1524762" y="146053"/>
                </a:lnTo>
                <a:lnTo>
                  <a:pt x="1524762" y="135705"/>
                </a:lnTo>
                <a:lnTo>
                  <a:pt x="1440180" y="135705"/>
                </a:lnTo>
                <a:lnTo>
                  <a:pt x="1440180" y="101202"/>
                </a:lnTo>
                <a:close/>
              </a:path>
              <a:path w="2912745" h="708659">
                <a:moveTo>
                  <a:pt x="1524762" y="101202"/>
                </a:moveTo>
                <a:lnTo>
                  <a:pt x="1504188" y="101202"/>
                </a:lnTo>
                <a:lnTo>
                  <a:pt x="1482774" y="103358"/>
                </a:lnTo>
                <a:lnTo>
                  <a:pt x="1464897" y="109827"/>
                </a:lnTo>
                <a:lnTo>
                  <a:pt x="1450663" y="120610"/>
                </a:lnTo>
                <a:lnTo>
                  <a:pt x="1440180" y="135705"/>
                </a:lnTo>
                <a:lnTo>
                  <a:pt x="1524762" y="135705"/>
                </a:lnTo>
                <a:lnTo>
                  <a:pt x="1524762" y="101202"/>
                </a:lnTo>
                <a:close/>
              </a:path>
              <a:path w="2912745" h="708659">
                <a:moveTo>
                  <a:pt x="1589913" y="346168"/>
                </a:moveTo>
                <a:lnTo>
                  <a:pt x="1546479" y="366869"/>
                </a:lnTo>
                <a:lnTo>
                  <a:pt x="1562963" y="391616"/>
                </a:lnTo>
                <a:lnTo>
                  <a:pt x="1586626" y="411294"/>
                </a:lnTo>
                <a:lnTo>
                  <a:pt x="1617362" y="424286"/>
                </a:lnTo>
                <a:lnTo>
                  <a:pt x="1655064" y="428976"/>
                </a:lnTo>
                <a:lnTo>
                  <a:pt x="1701802" y="420584"/>
                </a:lnTo>
                <a:lnTo>
                  <a:pt x="1736645" y="397205"/>
                </a:lnTo>
                <a:lnTo>
                  <a:pt x="1743227" y="386421"/>
                </a:lnTo>
                <a:lnTo>
                  <a:pt x="1655064" y="386421"/>
                </a:lnTo>
                <a:lnTo>
                  <a:pt x="1632346" y="383689"/>
                </a:lnTo>
                <a:lnTo>
                  <a:pt x="1613916" y="375782"/>
                </a:lnTo>
                <a:lnTo>
                  <a:pt x="1599771" y="363131"/>
                </a:lnTo>
                <a:lnTo>
                  <a:pt x="1589913" y="346168"/>
                </a:lnTo>
                <a:close/>
              </a:path>
              <a:path w="2912745" h="708659">
                <a:moveTo>
                  <a:pt x="1765935" y="290963"/>
                </a:moveTo>
                <a:lnTo>
                  <a:pt x="1719072" y="290963"/>
                </a:lnTo>
                <a:lnTo>
                  <a:pt x="1719072" y="318565"/>
                </a:lnTo>
                <a:lnTo>
                  <a:pt x="1714696" y="345180"/>
                </a:lnTo>
                <a:lnTo>
                  <a:pt x="1702069" y="366727"/>
                </a:lnTo>
                <a:lnTo>
                  <a:pt x="1681942" y="381156"/>
                </a:lnTo>
                <a:lnTo>
                  <a:pt x="1655064" y="386421"/>
                </a:lnTo>
                <a:lnTo>
                  <a:pt x="1743227" y="386421"/>
                </a:lnTo>
                <a:lnTo>
                  <a:pt x="1758416" y="361535"/>
                </a:lnTo>
                <a:lnTo>
                  <a:pt x="1765935" y="316269"/>
                </a:lnTo>
                <a:lnTo>
                  <a:pt x="1765935" y="290963"/>
                </a:lnTo>
                <a:close/>
              </a:path>
              <a:path w="2912745" h="708659">
                <a:moveTo>
                  <a:pt x="1647063" y="96603"/>
                </a:moveTo>
                <a:lnTo>
                  <a:pt x="1605807" y="104546"/>
                </a:lnTo>
                <a:lnTo>
                  <a:pt x="1570767" y="127367"/>
                </a:lnTo>
                <a:lnTo>
                  <a:pt x="1546443" y="163557"/>
                </a:lnTo>
                <a:lnTo>
                  <a:pt x="1537335" y="211607"/>
                </a:lnTo>
                <a:lnTo>
                  <a:pt x="1546586" y="259175"/>
                </a:lnTo>
                <a:lnTo>
                  <a:pt x="1571053" y="295421"/>
                </a:lnTo>
                <a:lnTo>
                  <a:pt x="1605807" y="318513"/>
                </a:lnTo>
                <a:lnTo>
                  <a:pt x="1645920" y="326617"/>
                </a:lnTo>
                <a:lnTo>
                  <a:pt x="1666994" y="324281"/>
                </a:lnTo>
                <a:lnTo>
                  <a:pt x="1686782" y="317416"/>
                </a:lnTo>
                <a:lnTo>
                  <a:pt x="1704427" y="306238"/>
                </a:lnTo>
                <a:lnTo>
                  <a:pt x="1719072" y="290963"/>
                </a:lnTo>
                <a:lnTo>
                  <a:pt x="1765935" y="290963"/>
                </a:lnTo>
                <a:lnTo>
                  <a:pt x="1765935" y="282916"/>
                </a:lnTo>
                <a:lnTo>
                  <a:pt x="1652778" y="282916"/>
                </a:lnTo>
                <a:lnTo>
                  <a:pt x="1625488" y="277274"/>
                </a:lnTo>
                <a:lnTo>
                  <a:pt x="1603343" y="261927"/>
                </a:lnTo>
                <a:lnTo>
                  <a:pt x="1588484" y="239247"/>
                </a:lnTo>
                <a:lnTo>
                  <a:pt x="1583055" y="211607"/>
                </a:lnTo>
                <a:lnTo>
                  <a:pt x="1588484" y="183970"/>
                </a:lnTo>
                <a:lnTo>
                  <a:pt x="1603343" y="161292"/>
                </a:lnTo>
                <a:lnTo>
                  <a:pt x="1625488" y="145946"/>
                </a:lnTo>
                <a:lnTo>
                  <a:pt x="1652778" y="140304"/>
                </a:lnTo>
                <a:lnTo>
                  <a:pt x="1765935" y="140304"/>
                </a:lnTo>
                <a:lnTo>
                  <a:pt x="1765935" y="131102"/>
                </a:lnTo>
                <a:lnTo>
                  <a:pt x="1719072" y="131102"/>
                </a:lnTo>
                <a:lnTo>
                  <a:pt x="1704605" y="116494"/>
                </a:lnTo>
                <a:lnTo>
                  <a:pt x="1687353" y="105660"/>
                </a:lnTo>
                <a:lnTo>
                  <a:pt x="1667958" y="98921"/>
                </a:lnTo>
                <a:lnTo>
                  <a:pt x="1647063" y="96603"/>
                </a:lnTo>
                <a:close/>
              </a:path>
              <a:path w="2912745" h="708659">
                <a:moveTo>
                  <a:pt x="1765935" y="140304"/>
                </a:moveTo>
                <a:lnTo>
                  <a:pt x="1652778" y="140304"/>
                </a:lnTo>
                <a:lnTo>
                  <a:pt x="1680549" y="145946"/>
                </a:lnTo>
                <a:lnTo>
                  <a:pt x="1702641" y="161292"/>
                </a:lnTo>
                <a:lnTo>
                  <a:pt x="1717232" y="183970"/>
                </a:lnTo>
                <a:lnTo>
                  <a:pt x="1722501" y="211607"/>
                </a:lnTo>
                <a:lnTo>
                  <a:pt x="1717232" y="239247"/>
                </a:lnTo>
                <a:lnTo>
                  <a:pt x="1702641" y="261927"/>
                </a:lnTo>
                <a:lnTo>
                  <a:pt x="1680549" y="277274"/>
                </a:lnTo>
                <a:lnTo>
                  <a:pt x="1652778" y="282916"/>
                </a:lnTo>
                <a:lnTo>
                  <a:pt x="1765935" y="282916"/>
                </a:lnTo>
                <a:lnTo>
                  <a:pt x="1765935" y="140304"/>
                </a:lnTo>
                <a:close/>
              </a:path>
              <a:path w="2912745" h="708659">
                <a:moveTo>
                  <a:pt x="1765935" y="101202"/>
                </a:moveTo>
                <a:lnTo>
                  <a:pt x="1719072" y="101202"/>
                </a:lnTo>
                <a:lnTo>
                  <a:pt x="1719072" y="131102"/>
                </a:lnTo>
                <a:lnTo>
                  <a:pt x="1765935" y="131102"/>
                </a:lnTo>
                <a:lnTo>
                  <a:pt x="1765935" y="101202"/>
                </a:lnTo>
                <a:close/>
              </a:path>
              <a:path w="2912745" h="708659">
                <a:moveTo>
                  <a:pt x="1912239" y="97749"/>
                </a:moveTo>
                <a:lnTo>
                  <a:pt x="1867858" y="106644"/>
                </a:lnTo>
                <a:lnTo>
                  <a:pt x="1831514" y="130959"/>
                </a:lnTo>
                <a:lnTo>
                  <a:pt x="1806958" y="167133"/>
                </a:lnTo>
                <a:lnTo>
                  <a:pt x="1797939" y="211607"/>
                </a:lnTo>
                <a:lnTo>
                  <a:pt x="1800064" y="233909"/>
                </a:lnTo>
                <a:lnTo>
                  <a:pt x="1816744" y="275491"/>
                </a:lnTo>
                <a:lnTo>
                  <a:pt x="1848588" y="307695"/>
                </a:lnTo>
                <a:lnTo>
                  <a:pt x="1889593" y="324479"/>
                </a:lnTo>
                <a:lnTo>
                  <a:pt x="1912239" y="326617"/>
                </a:lnTo>
                <a:lnTo>
                  <a:pt x="1956619" y="317722"/>
                </a:lnTo>
                <a:lnTo>
                  <a:pt x="1992963" y="293409"/>
                </a:lnTo>
                <a:lnTo>
                  <a:pt x="2000867" y="281766"/>
                </a:lnTo>
                <a:lnTo>
                  <a:pt x="1911096" y="281766"/>
                </a:lnTo>
                <a:lnTo>
                  <a:pt x="1884646" y="276141"/>
                </a:lnTo>
                <a:lnTo>
                  <a:pt x="1863232" y="260920"/>
                </a:lnTo>
                <a:lnTo>
                  <a:pt x="1848891" y="238582"/>
                </a:lnTo>
                <a:lnTo>
                  <a:pt x="1843659" y="211607"/>
                </a:lnTo>
                <a:lnTo>
                  <a:pt x="1848891" y="184635"/>
                </a:lnTo>
                <a:lnTo>
                  <a:pt x="1863232" y="162299"/>
                </a:lnTo>
                <a:lnTo>
                  <a:pt x="1884646" y="147079"/>
                </a:lnTo>
                <a:lnTo>
                  <a:pt x="1911096" y="141455"/>
                </a:lnTo>
                <a:lnTo>
                  <a:pt x="1999181" y="141455"/>
                </a:lnTo>
                <a:lnTo>
                  <a:pt x="1992534" y="131534"/>
                </a:lnTo>
                <a:lnTo>
                  <a:pt x="1956458" y="106824"/>
                </a:lnTo>
                <a:lnTo>
                  <a:pt x="1912239" y="97749"/>
                </a:lnTo>
                <a:close/>
              </a:path>
              <a:path w="2912745" h="708659">
                <a:moveTo>
                  <a:pt x="1999181" y="141455"/>
                </a:moveTo>
                <a:lnTo>
                  <a:pt x="1911096" y="141455"/>
                </a:lnTo>
                <a:lnTo>
                  <a:pt x="1937545" y="147079"/>
                </a:lnTo>
                <a:lnTo>
                  <a:pt x="1958959" y="162299"/>
                </a:lnTo>
                <a:lnTo>
                  <a:pt x="1973300" y="184635"/>
                </a:lnTo>
                <a:lnTo>
                  <a:pt x="1978533" y="211607"/>
                </a:lnTo>
                <a:lnTo>
                  <a:pt x="1973300" y="238582"/>
                </a:lnTo>
                <a:lnTo>
                  <a:pt x="1958959" y="260920"/>
                </a:lnTo>
                <a:lnTo>
                  <a:pt x="1937545" y="276141"/>
                </a:lnTo>
                <a:lnTo>
                  <a:pt x="1911096" y="281766"/>
                </a:lnTo>
                <a:lnTo>
                  <a:pt x="2000867" y="281766"/>
                </a:lnTo>
                <a:lnTo>
                  <a:pt x="2017520" y="257235"/>
                </a:lnTo>
                <a:lnTo>
                  <a:pt x="2026539" y="212759"/>
                </a:lnTo>
                <a:lnTo>
                  <a:pt x="2017037" y="168104"/>
                </a:lnTo>
                <a:lnTo>
                  <a:pt x="1999181" y="141455"/>
                </a:lnTo>
                <a:close/>
              </a:path>
              <a:path w="2912745" h="708659">
                <a:moveTo>
                  <a:pt x="2079117" y="101202"/>
                </a:moveTo>
                <a:lnTo>
                  <a:pt x="2031111" y="101202"/>
                </a:lnTo>
                <a:lnTo>
                  <a:pt x="2104263" y="322018"/>
                </a:lnTo>
                <a:lnTo>
                  <a:pt x="2149983" y="322018"/>
                </a:lnTo>
                <a:lnTo>
                  <a:pt x="2173811" y="257610"/>
                </a:lnTo>
                <a:lnTo>
                  <a:pt x="2129409" y="257610"/>
                </a:lnTo>
                <a:lnTo>
                  <a:pt x="2079117" y="101202"/>
                </a:lnTo>
                <a:close/>
              </a:path>
              <a:path w="2912745" h="708659">
                <a:moveTo>
                  <a:pt x="2256071" y="164454"/>
                </a:moveTo>
                <a:lnTo>
                  <a:pt x="2208276" y="164454"/>
                </a:lnTo>
                <a:lnTo>
                  <a:pt x="2266569" y="322018"/>
                </a:lnTo>
                <a:lnTo>
                  <a:pt x="2312289" y="322018"/>
                </a:lnTo>
                <a:lnTo>
                  <a:pt x="2334626" y="257610"/>
                </a:lnTo>
                <a:lnTo>
                  <a:pt x="2289429" y="257610"/>
                </a:lnTo>
                <a:lnTo>
                  <a:pt x="2256071" y="164454"/>
                </a:lnTo>
                <a:close/>
              </a:path>
              <a:path w="2912745" h="708659">
                <a:moveTo>
                  <a:pt x="2233422" y="101202"/>
                </a:moveTo>
                <a:lnTo>
                  <a:pt x="2186559" y="101202"/>
                </a:lnTo>
                <a:lnTo>
                  <a:pt x="2129409" y="257610"/>
                </a:lnTo>
                <a:lnTo>
                  <a:pt x="2173811" y="257610"/>
                </a:lnTo>
                <a:lnTo>
                  <a:pt x="2208276" y="164454"/>
                </a:lnTo>
                <a:lnTo>
                  <a:pt x="2256071" y="164454"/>
                </a:lnTo>
                <a:lnTo>
                  <a:pt x="2233422" y="101202"/>
                </a:lnTo>
                <a:close/>
              </a:path>
              <a:path w="2912745" h="708659">
                <a:moveTo>
                  <a:pt x="2388870" y="101202"/>
                </a:moveTo>
                <a:lnTo>
                  <a:pt x="2340864" y="101202"/>
                </a:lnTo>
                <a:lnTo>
                  <a:pt x="2289429" y="257610"/>
                </a:lnTo>
                <a:lnTo>
                  <a:pt x="2334626" y="257610"/>
                </a:lnTo>
                <a:lnTo>
                  <a:pt x="2388870" y="101202"/>
                </a:lnTo>
                <a:close/>
              </a:path>
              <a:path w="2912745" h="708659">
                <a:moveTo>
                  <a:pt x="2434590" y="3441"/>
                </a:moveTo>
                <a:lnTo>
                  <a:pt x="2426589" y="3441"/>
                </a:lnTo>
                <a:lnTo>
                  <a:pt x="2417445" y="6896"/>
                </a:lnTo>
                <a:lnTo>
                  <a:pt x="2406015" y="18389"/>
                </a:lnTo>
                <a:lnTo>
                  <a:pt x="2402586" y="26441"/>
                </a:lnTo>
                <a:lnTo>
                  <a:pt x="2402586" y="35648"/>
                </a:lnTo>
                <a:lnTo>
                  <a:pt x="2430911" y="67706"/>
                </a:lnTo>
                <a:lnTo>
                  <a:pt x="2440019" y="67275"/>
                </a:lnTo>
                <a:lnTo>
                  <a:pt x="2466433" y="32612"/>
                </a:lnTo>
                <a:lnTo>
                  <a:pt x="2464308" y="22999"/>
                </a:lnTo>
                <a:lnTo>
                  <a:pt x="2459664" y="15089"/>
                </a:lnTo>
                <a:lnTo>
                  <a:pt x="2452878" y="8905"/>
                </a:lnTo>
                <a:lnTo>
                  <a:pt x="2444377" y="4879"/>
                </a:lnTo>
                <a:lnTo>
                  <a:pt x="2434590" y="3441"/>
                </a:lnTo>
                <a:close/>
              </a:path>
              <a:path w="2912745" h="708659">
                <a:moveTo>
                  <a:pt x="2458593" y="101202"/>
                </a:moveTo>
                <a:lnTo>
                  <a:pt x="2411730" y="101202"/>
                </a:lnTo>
                <a:lnTo>
                  <a:pt x="2411730" y="322018"/>
                </a:lnTo>
                <a:lnTo>
                  <a:pt x="2458593" y="322018"/>
                </a:lnTo>
                <a:lnTo>
                  <a:pt x="2458593" y="101202"/>
                </a:lnTo>
                <a:close/>
              </a:path>
              <a:path w="2912745" h="708659">
                <a:moveTo>
                  <a:pt x="2523744" y="253011"/>
                </a:moveTo>
                <a:lnTo>
                  <a:pt x="2481453" y="276015"/>
                </a:lnTo>
                <a:lnTo>
                  <a:pt x="2497776" y="297956"/>
                </a:lnTo>
                <a:lnTo>
                  <a:pt x="2519457" y="313536"/>
                </a:lnTo>
                <a:lnTo>
                  <a:pt x="2546711" y="322430"/>
                </a:lnTo>
                <a:lnTo>
                  <a:pt x="2579751" y="324316"/>
                </a:lnTo>
                <a:lnTo>
                  <a:pt x="2619416" y="318530"/>
                </a:lnTo>
                <a:lnTo>
                  <a:pt x="2647616" y="302178"/>
                </a:lnTo>
                <a:lnTo>
                  <a:pt x="2660136" y="285212"/>
                </a:lnTo>
                <a:lnTo>
                  <a:pt x="2582037" y="285212"/>
                </a:lnTo>
                <a:lnTo>
                  <a:pt x="2563606" y="283092"/>
                </a:lnTo>
                <a:lnTo>
                  <a:pt x="2547747" y="276875"/>
                </a:lnTo>
                <a:lnTo>
                  <a:pt x="2534459" y="266777"/>
                </a:lnTo>
                <a:lnTo>
                  <a:pt x="2523744" y="253011"/>
                </a:lnTo>
                <a:close/>
              </a:path>
              <a:path w="2912745" h="708659">
                <a:moveTo>
                  <a:pt x="2577465" y="95453"/>
                </a:moveTo>
                <a:lnTo>
                  <a:pt x="2541889" y="101023"/>
                </a:lnTo>
                <a:lnTo>
                  <a:pt x="2514885" y="115866"/>
                </a:lnTo>
                <a:lnTo>
                  <a:pt x="2497740" y="137178"/>
                </a:lnTo>
                <a:lnTo>
                  <a:pt x="2491740" y="162157"/>
                </a:lnTo>
                <a:lnTo>
                  <a:pt x="2498401" y="190675"/>
                </a:lnTo>
                <a:lnTo>
                  <a:pt x="2515885" y="209165"/>
                </a:lnTo>
                <a:lnTo>
                  <a:pt x="2540442" y="220540"/>
                </a:lnTo>
                <a:lnTo>
                  <a:pt x="2568321" y="227711"/>
                </a:lnTo>
                <a:lnTo>
                  <a:pt x="2588948" y="232527"/>
                </a:lnTo>
                <a:lnTo>
                  <a:pt x="2606468" y="237774"/>
                </a:lnTo>
                <a:lnTo>
                  <a:pt x="2618630" y="245178"/>
                </a:lnTo>
                <a:lnTo>
                  <a:pt x="2623185" y="256465"/>
                </a:lnTo>
                <a:lnTo>
                  <a:pt x="2620613" y="267262"/>
                </a:lnTo>
                <a:lnTo>
                  <a:pt x="2612898" y="276443"/>
                </a:lnTo>
                <a:lnTo>
                  <a:pt x="2600039" y="282822"/>
                </a:lnTo>
                <a:lnTo>
                  <a:pt x="2582037" y="285212"/>
                </a:lnTo>
                <a:lnTo>
                  <a:pt x="2660136" y="285212"/>
                </a:lnTo>
                <a:lnTo>
                  <a:pt x="2664458" y="279356"/>
                </a:lnTo>
                <a:lnTo>
                  <a:pt x="2670048" y="254162"/>
                </a:lnTo>
                <a:lnTo>
                  <a:pt x="2662868" y="225465"/>
                </a:lnTo>
                <a:lnTo>
                  <a:pt x="2644330" y="206579"/>
                </a:lnTo>
                <a:lnTo>
                  <a:pt x="2618934" y="194808"/>
                </a:lnTo>
                <a:lnTo>
                  <a:pt x="2591181" y="187458"/>
                </a:lnTo>
                <a:lnTo>
                  <a:pt x="2568499" y="182678"/>
                </a:lnTo>
                <a:lnTo>
                  <a:pt x="2552033" y="177683"/>
                </a:lnTo>
                <a:lnTo>
                  <a:pt x="2541996" y="170962"/>
                </a:lnTo>
                <a:lnTo>
                  <a:pt x="2538603" y="161006"/>
                </a:lnTo>
                <a:lnTo>
                  <a:pt x="2540799" y="150565"/>
                </a:lnTo>
                <a:lnTo>
                  <a:pt x="2547604" y="142173"/>
                </a:lnTo>
                <a:lnTo>
                  <a:pt x="2559337" y="136585"/>
                </a:lnTo>
                <a:lnTo>
                  <a:pt x="2576322" y="134555"/>
                </a:lnTo>
                <a:lnTo>
                  <a:pt x="2663580" y="134555"/>
                </a:lnTo>
                <a:lnTo>
                  <a:pt x="2650920" y="120194"/>
                </a:lnTo>
                <a:lnTo>
                  <a:pt x="2631043" y="106808"/>
                </a:lnTo>
                <a:lnTo>
                  <a:pt x="2606665" y="98381"/>
                </a:lnTo>
                <a:lnTo>
                  <a:pt x="2577465" y="95453"/>
                </a:lnTo>
                <a:close/>
              </a:path>
              <a:path w="2912745" h="708659">
                <a:moveTo>
                  <a:pt x="2663580" y="134555"/>
                </a:moveTo>
                <a:lnTo>
                  <a:pt x="2576322" y="134555"/>
                </a:lnTo>
                <a:lnTo>
                  <a:pt x="2592859" y="136244"/>
                </a:lnTo>
                <a:lnTo>
                  <a:pt x="2606611" y="141168"/>
                </a:lnTo>
                <a:lnTo>
                  <a:pt x="2617791" y="149110"/>
                </a:lnTo>
                <a:lnTo>
                  <a:pt x="2626614" y="159854"/>
                </a:lnTo>
                <a:lnTo>
                  <a:pt x="2666619" y="138002"/>
                </a:lnTo>
                <a:lnTo>
                  <a:pt x="2663580" y="134555"/>
                </a:lnTo>
                <a:close/>
              </a:path>
              <a:path w="2912745" h="708659">
                <a:moveTo>
                  <a:pt x="2800350" y="96603"/>
                </a:moveTo>
                <a:lnTo>
                  <a:pt x="2755487" y="105516"/>
                </a:lnTo>
                <a:lnTo>
                  <a:pt x="2719197" y="129954"/>
                </a:lnTo>
                <a:lnTo>
                  <a:pt x="2694908" y="166468"/>
                </a:lnTo>
                <a:lnTo>
                  <a:pt x="2686050" y="211607"/>
                </a:lnTo>
                <a:lnTo>
                  <a:pt x="2694443" y="256570"/>
                </a:lnTo>
                <a:lnTo>
                  <a:pt x="2718054" y="292690"/>
                </a:lnTo>
                <a:lnTo>
                  <a:pt x="2754522" y="316733"/>
                </a:lnTo>
                <a:lnTo>
                  <a:pt x="2801493" y="325466"/>
                </a:lnTo>
                <a:lnTo>
                  <a:pt x="2835568" y="321136"/>
                </a:lnTo>
                <a:lnTo>
                  <a:pt x="2864072" y="308934"/>
                </a:lnTo>
                <a:lnTo>
                  <a:pt x="2887003" y="290048"/>
                </a:lnTo>
                <a:lnTo>
                  <a:pt x="2891261" y="284067"/>
                </a:lnTo>
                <a:lnTo>
                  <a:pt x="2801493" y="284067"/>
                </a:lnTo>
                <a:lnTo>
                  <a:pt x="2775471" y="280113"/>
                </a:lnTo>
                <a:lnTo>
                  <a:pt x="2754487" y="268827"/>
                </a:lnTo>
                <a:lnTo>
                  <a:pt x="2739288" y="251072"/>
                </a:lnTo>
                <a:lnTo>
                  <a:pt x="2730627" y="227711"/>
                </a:lnTo>
                <a:lnTo>
                  <a:pt x="2912364" y="227711"/>
                </a:lnTo>
                <a:lnTo>
                  <a:pt x="2912364" y="209311"/>
                </a:lnTo>
                <a:lnTo>
                  <a:pt x="2908570" y="187458"/>
                </a:lnTo>
                <a:lnTo>
                  <a:pt x="2734056" y="187458"/>
                </a:lnTo>
                <a:lnTo>
                  <a:pt x="2743932" y="167114"/>
                </a:lnTo>
                <a:lnTo>
                  <a:pt x="2759059" y="151515"/>
                </a:lnTo>
                <a:lnTo>
                  <a:pt x="2778258" y="141524"/>
                </a:lnTo>
                <a:lnTo>
                  <a:pt x="2800350" y="138002"/>
                </a:lnTo>
                <a:lnTo>
                  <a:pt x="2887502" y="138002"/>
                </a:lnTo>
                <a:lnTo>
                  <a:pt x="2881217" y="128374"/>
                </a:lnTo>
                <a:lnTo>
                  <a:pt x="2845498" y="104995"/>
                </a:lnTo>
                <a:lnTo>
                  <a:pt x="2800350" y="96603"/>
                </a:lnTo>
                <a:close/>
              </a:path>
              <a:path w="2912745" h="708659">
                <a:moveTo>
                  <a:pt x="2865501" y="243814"/>
                </a:moveTo>
                <a:lnTo>
                  <a:pt x="2854535" y="260777"/>
                </a:lnTo>
                <a:lnTo>
                  <a:pt x="2839497" y="273428"/>
                </a:lnTo>
                <a:lnTo>
                  <a:pt x="2821459" y="281335"/>
                </a:lnTo>
                <a:lnTo>
                  <a:pt x="2801493" y="284067"/>
                </a:lnTo>
                <a:lnTo>
                  <a:pt x="2891261" y="284067"/>
                </a:lnTo>
                <a:lnTo>
                  <a:pt x="2904363" y="265662"/>
                </a:lnTo>
                <a:lnTo>
                  <a:pt x="2865501" y="243814"/>
                </a:lnTo>
                <a:close/>
              </a:path>
              <a:path w="2912745" h="708659">
                <a:moveTo>
                  <a:pt x="2887502" y="138002"/>
                </a:moveTo>
                <a:lnTo>
                  <a:pt x="2800350" y="138002"/>
                </a:lnTo>
                <a:lnTo>
                  <a:pt x="2824031" y="141363"/>
                </a:lnTo>
                <a:lnTo>
                  <a:pt x="2843212" y="151086"/>
                </a:lnTo>
                <a:lnTo>
                  <a:pt x="2857250" y="166631"/>
                </a:lnTo>
                <a:lnTo>
                  <a:pt x="2865501" y="187458"/>
                </a:lnTo>
                <a:lnTo>
                  <a:pt x="2908570" y="187458"/>
                </a:lnTo>
                <a:lnTo>
                  <a:pt x="2904505" y="164045"/>
                </a:lnTo>
                <a:lnTo>
                  <a:pt x="2887502" y="138002"/>
                </a:lnTo>
                <a:close/>
              </a:path>
              <a:path w="2912745" h="708659">
                <a:moveTo>
                  <a:pt x="320040" y="0"/>
                </a:moveTo>
                <a:lnTo>
                  <a:pt x="128016" y="0"/>
                </a:lnTo>
                <a:lnTo>
                  <a:pt x="128016" y="64396"/>
                </a:lnTo>
                <a:lnTo>
                  <a:pt x="320040" y="64396"/>
                </a:lnTo>
                <a:lnTo>
                  <a:pt x="320040" y="0"/>
                </a:lnTo>
                <a:close/>
              </a:path>
              <a:path w="2912745" h="708659">
                <a:moveTo>
                  <a:pt x="192024" y="257610"/>
                </a:moveTo>
                <a:lnTo>
                  <a:pt x="0" y="257610"/>
                </a:lnTo>
                <a:lnTo>
                  <a:pt x="0" y="322018"/>
                </a:lnTo>
                <a:lnTo>
                  <a:pt x="192024" y="322018"/>
                </a:lnTo>
                <a:lnTo>
                  <a:pt x="192024" y="257610"/>
                </a:lnTo>
                <a:close/>
              </a:path>
              <a:path w="2912745" h="708659">
                <a:moveTo>
                  <a:pt x="320040" y="644042"/>
                </a:moveTo>
                <a:lnTo>
                  <a:pt x="128016" y="644042"/>
                </a:lnTo>
                <a:lnTo>
                  <a:pt x="128016" y="708445"/>
                </a:lnTo>
                <a:lnTo>
                  <a:pt x="320040" y="708445"/>
                </a:lnTo>
                <a:lnTo>
                  <a:pt x="320040" y="644042"/>
                </a:lnTo>
                <a:close/>
              </a:path>
              <a:path w="2912745" h="708659">
                <a:moveTo>
                  <a:pt x="704088" y="0"/>
                </a:moveTo>
                <a:lnTo>
                  <a:pt x="384048" y="0"/>
                </a:lnTo>
                <a:lnTo>
                  <a:pt x="384048" y="64396"/>
                </a:lnTo>
                <a:lnTo>
                  <a:pt x="704088" y="64396"/>
                </a:lnTo>
                <a:lnTo>
                  <a:pt x="704088" y="0"/>
                </a:lnTo>
                <a:close/>
              </a:path>
              <a:path w="2912745" h="708659">
                <a:moveTo>
                  <a:pt x="704088" y="128804"/>
                </a:moveTo>
                <a:lnTo>
                  <a:pt x="384048" y="128804"/>
                </a:lnTo>
                <a:lnTo>
                  <a:pt x="384048" y="193207"/>
                </a:lnTo>
                <a:lnTo>
                  <a:pt x="704088" y="193207"/>
                </a:lnTo>
                <a:lnTo>
                  <a:pt x="704088" y="128804"/>
                </a:lnTo>
                <a:close/>
              </a:path>
              <a:path w="2912745" h="708659">
                <a:moveTo>
                  <a:pt x="704088" y="257610"/>
                </a:moveTo>
                <a:lnTo>
                  <a:pt x="384048" y="257610"/>
                </a:lnTo>
                <a:lnTo>
                  <a:pt x="384048" y="322018"/>
                </a:lnTo>
                <a:lnTo>
                  <a:pt x="704088" y="322018"/>
                </a:lnTo>
                <a:lnTo>
                  <a:pt x="704088" y="257610"/>
                </a:lnTo>
                <a:close/>
              </a:path>
              <a:path w="2912745" h="708659">
                <a:moveTo>
                  <a:pt x="320040" y="386421"/>
                </a:moveTo>
                <a:lnTo>
                  <a:pt x="0" y="386421"/>
                </a:lnTo>
                <a:lnTo>
                  <a:pt x="0" y="450829"/>
                </a:lnTo>
                <a:lnTo>
                  <a:pt x="320040" y="450829"/>
                </a:lnTo>
                <a:lnTo>
                  <a:pt x="320040" y="386421"/>
                </a:lnTo>
                <a:close/>
              </a:path>
              <a:path w="2912745" h="708659">
                <a:moveTo>
                  <a:pt x="702945" y="515232"/>
                </a:moveTo>
                <a:lnTo>
                  <a:pt x="382905" y="515232"/>
                </a:lnTo>
                <a:lnTo>
                  <a:pt x="382905" y="579635"/>
                </a:lnTo>
                <a:lnTo>
                  <a:pt x="702945" y="579635"/>
                </a:lnTo>
                <a:lnTo>
                  <a:pt x="702945" y="515232"/>
                </a:lnTo>
                <a:close/>
              </a:path>
            </a:pathLst>
          </a:custGeom>
          <a:solidFill>
            <a:srgbClr val="1D1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42727" y="206933"/>
            <a:ext cx="4597400" cy="12319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900" spc="-715"/>
              <a:t>使</a:t>
            </a:r>
            <a:r>
              <a:rPr dirty="0" sz="7400" spc="-229">
                <a:latin typeface="Microsoft JhengHei"/>
                <a:cs typeface="Microsoft JhengHei"/>
              </a:rPr>
              <a:t>⽤</a:t>
            </a:r>
            <a:r>
              <a:rPr dirty="0" sz="7900" spc="-735"/>
              <a:t>的技术</a:t>
            </a:r>
            <a:endParaRPr sz="7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060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dirty="0" sz="8800" spc="-855">
                <a:latin typeface="Arial Black"/>
                <a:cs typeface="Arial Black"/>
              </a:rPr>
              <a:t>WCP</a:t>
            </a:r>
            <a:r>
              <a:rPr dirty="0" sz="8800" spc="-640">
                <a:latin typeface="Arial Black"/>
                <a:cs typeface="Arial Black"/>
              </a:rPr>
              <a:t> </a:t>
            </a:r>
            <a:r>
              <a:rPr dirty="0" sz="8800" spc="-915">
                <a:latin typeface="Arial Black"/>
                <a:cs typeface="Arial Black"/>
              </a:rPr>
              <a:t>PORTAL</a:t>
            </a:r>
            <a:endParaRPr sz="8800">
              <a:latin typeface="Arial Black"/>
              <a:cs typeface="Arial Black"/>
            </a:endParaRPr>
          </a:p>
          <a:p>
            <a:pPr marL="144145">
              <a:lnSpc>
                <a:spcPct val="100000"/>
              </a:lnSpc>
              <a:spcBef>
                <a:spcPts val="750"/>
              </a:spcBef>
            </a:pPr>
            <a:r>
              <a:rPr dirty="0" sz="2700" spc="-204"/>
              <a:t>发</a:t>
            </a:r>
            <a:r>
              <a:rPr dirty="0" sz="2600" spc="-90"/>
              <a:t>现</a:t>
            </a:r>
            <a:r>
              <a:rPr dirty="0" sz="2550" spc="-40"/>
              <a:t>更</a:t>
            </a:r>
            <a:r>
              <a:rPr dirty="0" sz="2700" spc="-204"/>
              <a:t>可</a:t>
            </a:r>
            <a:r>
              <a:rPr dirty="0" sz="2550" spc="-40">
                <a:latin typeface="Microsoft JhengHei"/>
                <a:cs typeface="Microsoft JhengHei"/>
              </a:rPr>
              <a:t>⻅</a:t>
            </a:r>
            <a:r>
              <a:rPr dirty="0" sz="2700" spc="-170"/>
              <a:t>的供应链</a:t>
            </a:r>
            <a:endParaRPr sz="2700">
              <a:latin typeface="Microsoft JhengHei"/>
              <a:cs typeface="Microsoft JhengHe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3073" y="9288860"/>
            <a:ext cx="1943099" cy="857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3908" y="2443911"/>
              <a:ext cx="6086475" cy="55054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8963" y="5460199"/>
              <a:ext cx="1371587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3778" y="5460199"/>
              <a:ext cx="1123949" cy="11239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624" y="5460199"/>
              <a:ext cx="1114424" cy="11144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5476" y="5344731"/>
              <a:ext cx="1343024" cy="13430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30977" y="2317140"/>
            <a:ext cx="10643870" cy="1586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-150">
                <a:latin typeface="SimSun"/>
                <a:cs typeface="SimSun"/>
              </a:rPr>
              <a:t>指挥</a:t>
            </a:r>
            <a:r>
              <a:rPr dirty="0" sz="1950" spc="-150">
                <a:latin typeface="Microsoft JhengHei"/>
                <a:cs typeface="Microsoft JhengHei"/>
              </a:rPr>
              <a:t>中⼼</a:t>
            </a:r>
            <a:r>
              <a:rPr dirty="0" sz="1950" spc="-150">
                <a:latin typeface="SimSun"/>
                <a:cs typeface="SimSun"/>
              </a:rPr>
              <a:t>仪表板</a:t>
            </a:r>
            <a:r>
              <a:rPr dirty="0" sz="1850" spc="-50">
                <a:latin typeface="SimSun"/>
                <a:cs typeface="SimSun"/>
              </a:rPr>
              <a:t>是</a:t>
            </a:r>
            <a:r>
              <a:rPr dirty="0" sz="1950" spc="-150">
                <a:latin typeface="Microsoft JhengHei"/>
                <a:cs typeface="Microsoft JhengHei"/>
              </a:rPr>
              <a:t>⼀</a:t>
            </a:r>
            <a:r>
              <a:rPr dirty="0" sz="1950" spc="-150">
                <a:latin typeface="SimSun"/>
                <a:cs typeface="SimSun"/>
              </a:rPr>
              <a:t>款完整的客</a:t>
            </a:r>
            <a:r>
              <a:rPr dirty="0" sz="1950" spc="-150">
                <a:latin typeface="Microsoft JhengHei"/>
                <a:cs typeface="Microsoft JhengHei"/>
              </a:rPr>
              <a:t>⼾</a:t>
            </a:r>
            <a:r>
              <a:rPr dirty="0" sz="1800">
                <a:latin typeface="SimSun"/>
                <a:cs typeface="SimSun"/>
              </a:rPr>
              <a:t>平</a:t>
            </a:r>
            <a:r>
              <a:rPr dirty="0" sz="1950" spc="-150">
                <a:latin typeface="Microsoft JhengHei"/>
                <a:cs typeface="Microsoft JhengHei"/>
              </a:rPr>
              <a:t>台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提供实时</a:t>
            </a:r>
            <a:r>
              <a:rPr dirty="0" sz="1950" spc="-150">
                <a:latin typeface="Microsoft JhengHei"/>
                <a:cs typeface="Microsoft JhengHei"/>
              </a:rPr>
              <a:t>可⻅性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集</a:t>
            </a:r>
            <a:r>
              <a:rPr dirty="0" sz="1950" spc="-150">
                <a:latin typeface="Microsoft JhengHei"/>
                <a:cs typeface="Microsoft JhengHei"/>
              </a:rPr>
              <a:t>中</a:t>
            </a:r>
            <a:r>
              <a:rPr dirty="0" sz="1850" spc="-50">
                <a:latin typeface="SimSun"/>
                <a:cs typeface="SimSun"/>
              </a:rPr>
              <a:t>显</a:t>
            </a:r>
            <a:r>
              <a:rPr dirty="0" sz="1800">
                <a:latin typeface="Microsoft JhengHei"/>
                <a:cs typeface="Microsoft JhengHei"/>
              </a:rPr>
              <a:t>⽰</a:t>
            </a:r>
            <a:r>
              <a:rPr dirty="0" sz="1950" spc="-150">
                <a:latin typeface="Microsoft JhengHei"/>
                <a:cs typeface="Microsoft JhengHei"/>
              </a:rPr>
              <a:t>所</a:t>
            </a:r>
            <a:r>
              <a:rPr dirty="0" sz="1950" spc="-150">
                <a:latin typeface="SimSun"/>
                <a:cs typeface="SimSun"/>
              </a:rPr>
              <a:t>有您的货运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50">
                <a:latin typeface="SimSun"/>
                <a:cs typeface="SimSun"/>
              </a:rPr>
              <a:t>通过这</a:t>
            </a:r>
            <a:r>
              <a:rPr dirty="0" sz="1950" spc="-150">
                <a:latin typeface="Microsoft JhengHei"/>
                <a:cs typeface="Microsoft JhengHei"/>
              </a:rPr>
              <a:t>个</a:t>
            </a:r>
            <a:r>
              <a:rPr dirty="0" sz="1800">
                <a:latin typeface="Microsoft JhengHei"/>
                <a:cs typeface="Microsoft JhengHei"/>
              </a:rPr>
              <a:t>⽤</a:t>
            </a:r>
            <a:r>
              <a:rPr dirty="0" sz="1950" spc="-150">
                <a:latin typeface="Microsoft JhengHei"/>
                <a:cs typeface="Microsoft JhengHei"/>
              </a:rPr>
              <a:t>⼾友</a:t>
            </a:r>
            <a:r>
              <a:rPr dirty="0" sz="1950" spc="-100">
                <a:latin typeface="SimSun"/>
                <a:cs typeface="SimSun"/>
              </a:rPr>
              <a:t>好的</a:t>
            </a:r>
            <a:endParaRPr sz="1950">
              <a:latin typeface="SimSun"/>
              <a:cs typeface="SimSun"/>
            </a:endParaRPr>
          </a:p>
          <a:p>
            <a:pPr marL="12700" marR="5080" indent="-635">
              <a:lnSpc>
                <a:spcPts val="2480"/>
              </a:lnSpc>
              <a:spcBef>
                <a:spcPts val="90"/>
              </a:spcBef>
            </a:pPr>
            <a:r>
              <a:rPr dirty="0" sz="1750" spc="50">
                <a:latin typeface="Microsoft JhengHei"/>
                <a:cs typeface="Microsoft JhengHei"/>
              </a:rPr>
              <a:t>⼯</a:t>
            </a:r>
            <a:r>
              <a:rPr dirty="0" sz="1950" spc="-150">
                <a:latin typeface="SimSun"/>
                <a:cs typeface="SimSun"/>
              </a:rPr>
              <a:t>具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您</a:t>
            </a:r>
            <a:r>
              <a:rPr dirty="0" sz="1950" spc="-150">
                <a:latin typeface="Microsoft JhengHei"/>
                <a:cs typeface="Microsoft JhengHei"/>
              </a:rPr>
              <a:t>可</a:t>
            </a:r>
            <a:r>
              <a:rPr dirty="0" sz="1950" spc="-150">
                <a:latin typeface="SimSun"/>
                <a:cs typeface="SimSun"/>
              </a:rPr>
              <a:t>以轻松追踪</a:t>
            </a:r>
            <a:r>
              <a:rPr dirty="0" sz="1900" spc="-105">
                <a:latin typeface="SimSun"/>
                <a:cs typeface="SimSun"/>
              </a:rPr>
              <a:t>和</a:t>
            </a:r>
            <a:r>
              <a:rPr dirty="0" sz="1950" spc="-150">
                <a:latin typeface="SimSun"/>
                <a:cs typeface="SimSun"/>
              </a:rPr>
              <a:t>监控您的</a:t>
            </a:r>
            <a:r>
              <a:rPr dirty="0" sz="1950" spc="-150">
                <a:latin typeface="Microsoft JhengHei"/>
                <a:cs typeface="Microsoft JhengHei"/>
              </a:rPr>
              <a:t>发</a:t>
            </a:r>
            <a:r>
              <a:rPr dirty="0" sz="1950" spc="-150">
                <a:latin typeface="SimSun"/>
                <a:cs typeface="SimSun"/>
              </a:rPr>
              <a:t>货</a:t>
            </a:r>
            <a:r>
              <a:rPr dirty="0" sz="1900" spc="-105">
                <a:latin typeface="SimSun"/>
                <a:cs typeface="SimSun"/>
              </a:rPr>
              <a:t>和</a:t>
            </a:r>
            <a:r>
              <a:rPr dirty="0" sz="1950" spc="-150">
                <a:latin typeface="SimSun"/>
                <a:cs typeface="SimSun"/>
              </a:rPr>
              <a:t>集装箱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每</a:t>
            </a:r>
            <a:r>
              <a:rPr dirty="0" sz="1900" spc="-105">
                <a:latin typeface="SimSun"/>
                <a:cs typeface="SimSun"/>
              </a:rPr>
              <a:t>周</a:t>
            </a:r>
            <a:r>
              <a:rPr dirty="0" sz="1950" spc="-150">
                <a:latin typeface="Microsoft JhengHei"/>
                <a:cs typeface="Microsoft JhengHei"/>
              </a:rPr>
              <a:t>七</a:t>
            </a:r>
            <a:r>
              <a:rPr dirty="0" sz="1950" spc="-150">
                <a:latin typeface="SimSun"/>
                <a:cs typeface="SimSun"/>
              </a:rPr>
              <a:t>天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随时随地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50">
                <a:latin typeface="SimSun"/>
                <a:cs typeface="SimSun"/>
              </a:rPr>
              <a:t>它提供</a:t>
            </a:r>
            <a:r>
              <a:rPr dirty="0" sz="1950" spc="-150">
                <a:latin typeface="Microsoft JhengHei"/>
                <a:cs typeface="Microsoft JhengHei"/>
              </a:rPr>
              <a:t>⼀</a:t>
            </a:r>
            <a:r>
              <a:rPr dirty="0" sz="1950" spc="-150">
                <a:latin typeface="SimSun"/>
                <a:cs typeface="SimSun"/>
              </a:rPr>
              <a:t>系列功能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30">
                <a:latin typeface="SimSun"/>
                <a:cs typeface="SimSun"/>
              </a:rPr>
              <a:t>简化您的货</a:t>
            </a:r>
            <a:r>
              <a:rPr dirty="0" sz="1950" spc="-150">
                <a:latin typeface="SimSun"/>
                <a:cs typeface="SimSun"/>
              </a:rPr>
              <a:t>运管</a:t>
            </a:r>
            <a:r>
              <a:rPr dirty="0" sz="1850" spc="-50">
                <a:latin typeface="SimSun"/>
                <a:cs typeface="SimSun"/>
              </a:rPr>
              <a:t>理</a:t>
            </a:r>
            <a:r>
              <a:rPr dirty="0" sz="1950" spc="-150">
                <a:latin typeface="SimSun"/>
                <a:cs typeface="SimSun"/>
              </a:rPr>
              <a:t>流程</a:t>
            </a:r>
            <a:r>
              <a:rPr dirty="0" sz="550" spc="119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  <a:p>
            <a:pPr marL="12700">
              <a:lnSpc>
                <a:spcPts val="2375"/>
              </a:lnSpc>
            </a:pPr>
            <a:r>
              <a:rPr dirty="0" sz="1950" spc="-150">
                <a:latin typeface="SimSun"/>
                <a:cs typeface="SimSun"/>
              </a:rPr>
              <a:t>通过船舶实时追踪</a:t>
            </a:r>
            <a:r>
              <a:rPr dirty="0" sz="2000" spc="-185">
                <a:latin typeface="SimSun"/>
                <a:cs typeface="SimSun"/>
              </a:rPr>
              <a:t>，</a:t>
            </a:r>
            <a:r>
              <a:rPr dirty="0" sz="1950" spc="-150">
                <a:latin typeface="SimSun"/>
                <a:cs typeface="SimSun"/>
              </a:rPr>
              <a:t>您</a:t>
            </a:r>
            <a:r>
              <a:rPr dirty="0" sz="1950" spc="-150">
                <a:latin typeface="Microsoft JhengHei"/>
                <a:cs typeface="Microsoft JhengHei"/>
              </a:rPr>
              <a:t>可</a:t>
            </a:r>
            <a:r>
              <a:rPr dirty="0" sz="1950" spc="-150">
                <a:latin typeface="SimSun"/>
                <a:cs typeface="SimSun"/>
              </a:rPr>
              <a:t>以随时了</a:t>
            </a:r>
            <a:r>
              <a:rPr dirty="0" sz="1950" spc="-150">
                <a:latin typeface="Microsoft JhengHei"/>
                <a:cs typeface="Microsoft JhengHei"/>
              </a:rPr>
              <a:t>解</a:t>
            </a:r>
            <a:r>
              <a:rPr dirty="0" sz="1950" spc="-150">
                <a:latin typeface="SimSun"/>
                <a:cs typeface="SimSun"/>
              </a:rPr>
              <a:t>您的货运在港</a:t>
            </a:r>
            <a:r>
              <a:rPr dirty="0" sz="1950" spc="-150">
                <a:latin typeface="Microsoft JhengHei"/>
                <a:cs typeface="Microsoft JhengHei"/>
              </a:rPr>
              <a:t>⼝之</a:t>
            </a:r>
            <a:r>
              <a:rPr dirty="0" sz="1900" spc="-105">
                <a:latin typeface="SimSun"/>
                <a:cs typeface="SimSun"/>
              </a:rPr>
              <a:t>间</a:t>
            </a:r>
            <a:r>
              <a:rPr dirty="0" sz="1950" spc="-150">
                <a:latin typeface="SimSun"/>
                <a:cs typeface="SimSun"/>
              </a:rPr>
              <a:t>的海洋旅程</a:t>
            </a:r>
            <a:r>
              <a:rPr dirty="0" sz="550" spc="1260">
                <a:latin typeface="SimSun"/>
                <a:cs typeface="SimSun"/>
              </a:rPr>
              <a:t>。</a:t>
            </a:r>
            <a:r>
              <a:rPr dirty="0" sz="1950" spc="-150">
                <a:latin typeface="SimSun"/>
                <a:cs typeface="SimSun"/>
              </a:rPr>
              <a:t>您会收到船</a:t>
            </a:r>
            <a:r>
              <a:rPr dirty="0" sz="1950" spc="-150">
                <a:latin typeface="Microsoft JhengHei"/>
                <a:cs typeface="Microsoft JhengHei"/>
              </a:rPr>
              <a:t>⻓</a:t>
            </a:r>
            <a:r>
              <a:rPr dirty="0" sz="1850" spc="-50">
                <a:latin typeface="SimSun"/>
                <a:cs typeface="SimSun"/>
              </a:rPr>
              <a:t>预</a:t>
            </a:r>
            <a:r>
              <a:rPr dirty="0" sz="1950" spc="-150">
                <a:latin typeface="SimSun"/>
                <a:cs typeface="SimSun"/>
              </a:rPr>
              <a:t>计到达时</a:t>
            </a:r>
            <a:r>
              <a:rPr dirty="0" sz="1900" spc="-50">
                <a:latin typeface="SimSun"/>
                <a:cs typeface="SimSun"/>
              </a:rPr>
              <a:t>间</a:t>
            </a:r>
            <a:endParaRPr sz="19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2000" spc="-155">
                <a:latin typeface="SimSun"/>
                <a:cs typeface="SimSun"/>
              </a:rPr>
              <a:t>（</a:t>
            </a:r>
            <a:r>
              <a:rPr dirty="0" sz="1800" spc="-155">
                <a:latin typeface="Verdana"/>
                <a:cs typeface="Verdana"/>
              </a:rPr>
              <a:t>ETA</a:t>
            </a:r>
            <a:r>
              <a:rPr dirty="0" sz="2000" spc="-155">
                <a:latin typeface="SimSun"/>
                <a:cs typeface="SimSun"/>
              </a:rPr>
              <a:t>），</a:t>
            </a:r>
            <a:r>
              <a:rPr dirty="0" sz="1950" spc="-150">
                <a:latin typeface="SimSun"/>
                <a:cs typeface="SimSun"/>
              </a:rPr>
              <a:t>确保您</a:t>
            </a:r>
            <a:r>
              <a:rPr dirty="0" sz="1950" spc="-150">
                <a:latin typeface="Microsoft JhengHei"/>
                <a:cs typeface="Microsoft JhengHei"/>
              </a:rPr>
              <a:t>⼿</a:t>
            </a:r>
            <a:r>
              <a:rPr dirty="0" sz="1950" spc="-150">
                <a:latin typeface="SimSun"/>
                <a:cs typeface="SimSun"/>
              </a:rPr>
              <a:t>边有最准确的信息</a:t>
            </a:r>
            <a:r>
              <a:rPr dirty="0" sz="550" spc="119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4073" rIns="0" bIns="0" rtlCol="0" vert="horz">
            <a:spAutoFit/>
          </a:bodyPr>
          <a:lstStyle/>
          <a:p>
            <a:pPr marL="2627630">
              <a:lnSpc>
                <a:spcPct val="100000"/>
              </a:lnSpc>
              <a:spcBef>
                <a:spcPts val="125"/>
              </a:spcBef>
            </a:pPr>
            <a:r>
              <a:rPr dirty="0" sz="2200" spc="-110"/>
              <a:t>现</a:t>
            </a:r>
            <a:r>
              <a:rPr dirty="0" sz="2250" spc="-165"/>
              <a:t>代</a:t>
            </a:r>
            <a:r>
              <a:rPr dirty="0" spc="-215">
                <a:latin typeface="Microsoft JhengHei"/>
                <a:cs typeface="Microsoft JhengHei"/>
              </a:rPr>
              <a:t>数</a:t>
            </a:r>
            <a:r>
              <a:rPr dirty="0" spc="-215"/>
              <a:t>字体验可帮助您</a:t>
            </a:r>
            <a:r>
              <a:rPr dirty="0" sz="2250" spc="-165">
                <a:latin typeface="Microsoft JhengHei"/>
                <a:cs typeface="Microsoft JhengHei"/>
              </a:rPr>
              <a:t>规</a:t>
            </a:r>
            <a:r>
              <a:rPr dirty="0" spc="-215"/>
              <a:t>划</a:t>
            </a:r>
            <a:r>
              <a:rPr dirty="0" sz="650" spc="1445"/>
              <a:t>、</a:t>
            </a:r>
            <a:r>
              <a:rPr dirty="0" spc="-215"/>
              <a:t>管</a:t>
            </a:r>
            <a:r>
              <a:rPr dirty="0" sz="2200" spc="-110"/>
              <a:t>理</a:t>
            </a:r>
            <a:r>
              <a:rPr dirty="0" sz="2250" spc="-165"/>
              <a:t>和</a:t>
            </a:r>
            <a:r>
              <a:rPr dirty="0" spc="-215"/>
              <a:t>优化供应链</a:t>
            </a:r>
            <a:r>
              <a:rPr dirty="0" sz="650" spc="1395"/>
              <a:t>。</a:t>
            </a:r>
            <a:endParaRPr sz="650">
              <a:latin typeface="Microsoft JhengHei"/>
              <a:cs typeface="Microsoft JhengHe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21057" y="6907212"/>
            <a:ext cx="99314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135">
                <a:latin typeface="SimSun"/>
                <a:cs typeface="SimSun"/>
              </a:rPr>
              <a:t>实</a:t>
            </a:r>
            <a:r>
              <a:rPr dirty="0" sz="1600" spc="-90">
                <a:latin typeface="SimSun"/>
                <a:cs typeface="SimSun"/>
              </a:rPr>
              <a:t>时</a:t>
            </a:r>
            <a:r>
              <a:rPr dirty="0" sz="1650" spc="-135">
                <a:latin typeface="SimSun"/>
                <a:cs typeface="SimSun"/>
              </a:rPr>
              <a:t>可</a:t>
            </a:r>
            <a:r>
              <a:rPr dirty="0" sz="1600" spc="-90">
                <a:latin typeface="Microsoft JhengHei"/>
                <a:cs typeface="Microsoft JhengHei"/>
              </a:rPr>
              <a:t>⻅</a:t>
            </a:r>
            <a:r>
              <a:rPr dirty="0" sz="1650" spc="-60">
                <a:latin typeface="SimSun"/>
                <a:cs typeface="SimSun"/>
              </a:rPr>
              <a:t>性</a:t>
            </a:r>
            <a:endParaRPr sz="1650">
              <a:latin typeface="SimSun"/>
              <a:cs typeface="SimSu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78494" y="6909117"/>
            <a:ext cx="118745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35">
                <a:latin typeface="SimSun"/>
                <a:cs typeface="SimSun"/>
              </a:rPr>
              <a:t>根据</a:t>
            </a:r>
            <a:r>
              <a:rPr dirty="0" sz="1600" spc="-90">
                <a:latin typeface="Microsoft JhengHei"/>
                <a:cs typeface="Microsoft JhengHei"/>
              </a:rPr>
              <a:t>要</a:t>
            </a:r>
            <a:r>
              <a:rPr dirty="0" sz="1650" spc="-110">
                <a:latin typeface="SimSun"/>
                <a:cs typeface="SimSun"/>
              </a:rPr>
              <a:t>求报告</a:t>
            </a:r>
            <a:endParaRPr sz="1650">
              <a:latin typeface="SimSun"/>
              <a:cs typeface="SimSu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31328" y="6908736"/>
            <a:ext cx="79883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35">
                <a:latin typeface="Microsoft JhengHei"/>
                <a:cs typeface="Microsoft JhengHei"/>
              </a:rPr>
              <a:t>⾃</a:t>
            </a:r>
            <a:r>
              <a:rPr dirty="0" sz="1650" spc="-135">
                <a:latin typeface="SimSun"/>
                <a:cs typeface="SimSun"/>
              </a:rPr>
              <a:t>动</a:t>
            </a:r>
            <a:r>
              <a:rPr dirty="0" sz="1600" spc="-90">
                <a:latin typeface="SimSun"/>
                <a:cs typeface="SimSun"/>
              </a:rPr>
              <a:t>通</a:t>
            </a:r>
            <a:r>
              <a:rPr dirty="0" sz="1650" spc="-65">
                <a:latin typeface="SimSun"/>
                <a:cs typeface="SimSun"/>
              </a:rPr>
              <a:t>知</a:t>
            </a:r>
            <a:endParaRPr sz="1650">
              <a:latin typeface="SimSun"/>
              <a:cs typeface="SimSu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78592" y="6908736"/>
            <a:ext cx="99314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35">
                <a:latin typeface="SimSun"/>
                <a:cs typeface="SimSun"/>
              </a:rPr>
              <a:t>个性化</a:t>
            </a:r>
            <a:r>
              <a:rPr dirty="0" sz="1650" spc="-135">
                <a:latin typeface="Microsoft JhengHei"/>
                <a:cs typeface="Microsoft JhengHei"/>
              </a:rPr>
              <a:t>⽀</a:t>
            </a:r>
            <a:r>
              <a:rPr dirty="0" sz="1650" spc="-50">
                <a:latin typeface="SimSun"/>
                <a:cs typeface="SimSun"/>
              </a:rPr>
              <a:t>持</a:t>
            </a:r>
            <a:endParaRPr sz="1650">
              <a:latin typeface="SimSun"/>
              <a:cs typeface="SimSu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3073" y="9288854"/>
            <a:ext cx="1943099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218690" cy="10287000"/>
          </a:xfrm>
          <a:custGeom>
            <a:avLst/>
            <a:gdLst/>
            <a:ahLst/>
            <a:cxnLst/>
            <a:rect l="l" t="t" r="r" b="b"/>
            <a:pathLst>
              <a:path w="2218690" h="10287000">
                <a:moveTo>
                  <a:pt x="0" y="10286999"/>
                </a:moveTo>
                <a:lnTo>
                  <a:pt x="2218537" y="10286999"/>
                </a:lnTo>
                <a:lnTo>
                  <a:pt x="221853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802" y="2436952"/>
            <a:ext cx="3152775" cy="23526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7147" y="2436952"/>
            <a:ext cx="3181350" cy="2352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2422" y="7057228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latin typeface="Verdana"/>
                <a:cs typeface="Verdana"/>
              </a:rPr>
              <a:t>World</a:t>
            </a:r>
            <a:r>
              <a:rPr dirty="0" sz="2000" spc="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Cargo</a:t>
            </a:r>
            <a:r>
              <a:rPr dirty="0" sz="2000" spc="3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Pacific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03878" y="6139453"/>
            <a:ext cx="3714750" cy="56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50" spc="-145">
                <a:latin typeface="SimSun"/>
                <a:cs typeface="SimSun"/>
              </a:rPr>
              <a:t>即</a:t>
            </a:r>
            <a:r>
              <a:rPr dirty="0" sz="3450" spc="-254">
                <a:latin typeface="Microsoft JhengHei"/>
                <a:cs typeface="Microsoft JhengHei"/>
              </a:rPr>
              <a:t>时</a:t>
            </a:r>
            <a:r>
              <a:rPr dirty="0" sz="3300" spc="-110">
                <a:latin typeface="SimSun"/>
                <a:cs typeface="SimSun"/>
              </a:rPr>
              <a:t>了</a:t>
            </a:r>
            <a:r>
              <a:rPr dirty="0" sz="3500" spc="-285">
                <a:latin typeface="SimSun"/>
                <a:cs typeface="SimSun"/>
              </a:rPr>
              <a:t>解状</a:t>
            </a:r>
            <a:r>
              <a:rPr dirty="0" sz="3550" spc="-325">
                <a:latin typeface="SimSun"/>
                <a:cs typeface="SimSun"/>
              </a:rPr>
              <a:t>态变</a:t>
            </a:r>
            <a:r>
              <a:rPr dirty="0" sz="3500" spc="-285">
                <a:latin typeface="SimSun"/>
                <a:cs typeface="SimSun"/>
              </a:rPr>
              <a:t>化</a:t>
            </a:r>
            <a:r>
              <a:rPr dirty="0" sz="1000" spc="2140">
                <a:latin typeface="SimSun"/>
                <a:cs typeface="SimSun"/>
              </a:rPr>
              <a:t>。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05740" y="6139453"/>
            <a:ext cx="3304540" cy="56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50" spc="-325">
                <a:latin typeface="SimSun"/>
                <a:cs typeface="SimSun"/>
              </a:rPr>
              <a:t>快</a:t>
            </a:r>
            <a:r>
              <a:rPr dirty="0" sz="3500" spc="-285">
                <a:latin typeface="SimSun"/>
                <a:cs typeface="SimSun"/>
              </a:rPr>
              <a:t>速</a:t>
            </a:r>
            <a:r>
              <a:rPr dirty="0" sz="3400" spc="-180">
                <a:latin typeface="SimSun"/>
                <a:cs typeface="SimSun"/>
              </a:rPr>
              <a:t>顺</a:t>
            </a:r>
            <a:r>
              <a:rPr dirty="0" sz="3500" spc="-285">
                <a:latin typeface="SimSun"/>
                <a:cs typeface="SimSun"/>
              </a:rPr>
              <a:t>利的清关</a:t>
            </a:r>
            <a:r>
              <a:rPr dirty="0" sz="1000" spc="2140">
                <a:latin typeface="SimSun"/>
                <a:cs typeface="SimSun"/>
              </a:rPr>
              <a:t>。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47052" y="6972103"/>
            <a:ext cx="362839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84300" marR="5080" indent="-1371600">
              <a:lnSpc>
                <a:spcPct val="128499"/>
              </a:lnSpc>
              <a:spcBef>
                <a:spcPts val="100"/>
              </a:spcBef>
              <a:tabLst>
                <a:tab pos="2097405" algn="l"/>
              </a:tabLst>
            </a:pPr>
            <a:r>
              <a:rPr dirty="0" sz="1800" spc="-114">
                <a:latin typeface="Microsoft JhengHei"/>
                <a:cs typeface="Microsoft JhengHei"/>
              </a:rPr>
              <a:t>再也不</a:t>
            </a:r>
            <a:r>
              <a:rPr dirty="0" sz="1800">
                <a:latin typeface="SimSun"/>
                <a:cs typeface="SimSun"/>
              </a:rPr>
              <a:t>会</a:t>
            </a:r>
            <a:r>
              <a:rPr dirty="0" sz="1800" spc="-114">
                <a:latin typeface="Microsoft JhengHei"/>
                <a:cs typeface="Microsoft JhengHei"/>
              </a:rPr>
              <a:t>措⼿不及</a:t>
            </a:r>
            <a:r>
              <a:rPr dirty="0" sz="1800" spc="-50">
                <a:latin typeface="Microsoft JhengHei"/>
                <a:cs typeface="Microsoft JhengHei"/>
              </a:rPr>
              <a:t>，</a:t>
            </a:r>
            <a:r>
              <a:rPr dirty="0" sz="1800">
                <a:latin typeface="Microsoft JhengHei"/>
                <a:cs typeface="Microsoft JhengHei"/>
              </a:rPr>
              <a:t>	</a:t>
            </a:r>
            <a:r>
              <a:rPr dirty="0" sz="1800" spc="-114">
                <a:latin typeface="Microsoft JhengHei"/>
                <a:cs typeface="Microsoft JhengHei"/>
              </a:rPr>
              <a:t>每</a:t>
            </a:r>
            <a:r>
              <a:rPr dirty="0" sz="1800">
                <a:latin typeface="SimSun"/>
                <a:cs typeface="SimSun"/>
              </a:rPr>
              <a:t>个</a:t>
            </a:r>
            <a:r>
              <a:rPr dirty="0" sz="1800" spc="-114">
                <a:latin typeface="Microsoft JhengHei"/>
                <a:cs typeface="Microsoft JhengHei"/>
              </a:rPr>
              <a:t>⼈都了解</a:t>
            </a:r>
            <a:r>
              <a:rPr dirty="0" sz="1800" spc="-155">
                <a:latin typeface="Microsoft JhengHei"/>
                <a:cs typeface="Microsoft JhengHei"/>
              </a:rPr>
              <a:t>最</a:t>
            </a:r>
            <a:r>
              <a:rPr dirty="0" sz="1800" spc="-114">
                <a:latin typeface="Microsoft JhengHei"/>
                <a:cs typeface="Microsoft JhengHei"/>
              </a:rPr>
              <a:t>新信息</a:t>
            </a:r>
            <a:r>
              <a:rPr dirty="0" sz="1800" spc="-50">
                <a:latin typeface="Microsoft JhengHei"/>
                <a:cs typeface="Microsoft JhengHei"/>
              </a:rPr>
              <a:t>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569562" y="7124269"/>
            <a:ext cx="351409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4725" marR="5080" indent="-962660">
              <a:lnSpc>
                <a:spcPct val="128499"/>
              </a:lnSpc>
              <a:spcBef>
                <a:spcPts val="100"/>
              </a:spcBef>
              <a:tabLst>
                <a:tab pos="1541780" algn="l"/>
                <a:tab pos="2933700" algn="l"/>
                <a:tab pos="3286125" algn="l"/>
              </a:tabLst>
            </a:pPr>
            <a:r>
              <a:rPr dirty="0" sz="1800" spc="-114">
                <a:latin typeface="Microsoft JhengHei"/>
                <a:cs typeface="Microsoft JhengHei"/>
              </a:rPr>
              <a:t>看⽂</a:t>
            </a:r>
            <a:r>
              <a:rPr dirty="0" sz="1800">
                <a:latin typeface="SimSun"/>
                <a:cs typeface="SimSun"/>
              </a:rPr>
              <a:t>档、状</a:t>
            </a:r>
            <a:r>
              <a:rPr dirty="0" sz="1800" spc="220">
                <a:latin typeface="SimSun"/>
                <a:cs typeface="SimSun"/>
              </a:rPr>
              <a:t> </a:t>
            </a:r>
            <a:r>
              <a:rPr dirty="0" sz="1800" spc="-114">
                <a:latin typeface="Microsoft JhengHei"/>
                <a:cs typeface="Microsoft JhengHei"/>
              </a:rPr>
              <a:t>更新等，</a:t>
            </a:r>
            <a:r>
              <a:rPr dirty="0" sz="1800">
                <a:latin typeface="SimSun"/>
                <a:cs typeface="SimSun"/>
              </a:rPr>
              <a:t>将您</a:t>
            </a:r>
            <a:r>
              <a:rPr dirty="0" sz="1800" spc="-50">
                <a:latin typeface="Microsoft JhengHei"/>
                <a:cs typeface="Microsoft JhengHei"/>
              </a:rPr>
              <a:t>的</a:t>
            </a:r>
            <a:r>
              <a:rPr dirty="0" sz="1800">
                <a:latin typeface="Microsoft JhengHei"/>
                <a:cs typeface="Microsoft JhengHei"/>
              </a:rPr>
              <a:t>	</a:t>
            </a:r>
            <a:r>
              <a:rPr dirty="0" sz="1800" spc="-50">
                <a:latin typeface="Microsoft JhengHei"/>
                <a:cs typeface="Microsoft JhengHei"/>
              </a:rPr>
              <a:t>物</a:t>
            </a:r>
            <a:r>
              <a:rPr dirty="0" sz="1800">
                <a:latin typeface="Microsoft JhengHei"/>
                <a:cs typeface="Microsoft JhengHei"/>
              </a:rPr>
              <a:t>	</a:t>
            </a:r>
            <a:r>
              <a:rPr dirty="0" sz="1800" spc="-145">
                <a:latin typeface="Microsoft JhengHei"/>
                <a:cs typeface="Microsoft JhengHei"/>
              </a:rPr>
              <a:t>送</a:t>
            </a:r>
            <a:r>
              <a:rPr dirty="0" sz="1800" spc="-114">
                <a:latin typeface="Microsoft JhengHei"/>
                <a:cs typeface="Microsoft JhengHei"/>
              </a:rPr>
              <a:t>到</a:t>
            </a:r>
            <a:r>
              <a:rPr dirty="0" sz="1800" spc="-50">
                <a:latin typeface="Microsoft JhengHei"/>
                <a:cs typeface="Microsoft JhengHei"/>
              </a:rPr>
              <a:t>最</a:t>
            </a:r>
            <a:r>
              <a:rPr dirty="0" sz="1800">
                <a:latin typeface="Microsoft JhengHei"/>
                <a:cs typeface="Microsoft JhengHei"/>
              </a:rPr>
              <a:t>	</a:t>
            </a:r>
            <a:r>
              <a:rPr dirty="0" sz="1800" spc="-114">
                <a:latin typeface="Microsoft JhengHei"/>
                <a:cs typeface="Microsoft JhengHei"/>
              </a:rPr>
              <a:t>⽬的地</a:t>
            </a:r>
            <a:r>
              <a:rPr dirty="0" sz="1800" spc="-50">
                <a:latin typeface="Microsoft JhengHei"/>
                <a:cs typeface="Microsoft JhengHei"/>
              </a:rPr>
              <a:t>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76976" y="5433696"/>
            <a:ext cx="116840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150">
                <a:latin typeface="SimSun"/>
                <a:cs typeface="SimSun"/>
              </a:rPr>
              <a:t>警报和通知</a:t>
            </a:r>
            <a:endParaRPr sz="1950">
              <a:latin typeface="SimSun"/>
              <a:cs typeface="SimSu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680589" y="5433314"/>
            <a:ext cx="116840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65">
                <a:latin typeface="Microsoft JhengHei"/>
                <a:cs typeface="Microsoft JhengHei"/>
              </a:rPr>
              <a:t>⽆</a:t>
            </a:r>
            <a:r>
              <a:rPr dirty="0" sz="1950" spc="-165">
                <a:latin typeface="SimSun"/>
                <a:cs typeface="SimSun"/>
              </a:rPr>
              <a:t>缝报关</a:t>
            </a:r>
            <a:r>
              <a:rPr dirty="0" sz="550" spc="1195">
                <a:latin typeface="SimSun"/>
                <a:cs typeface="SimSun"/>
              </a:rPr>
              <a:t>。</a:t>
            </a:r>
            <a:endParaRPr sz="550">
              <a:latin typeface="SimSun"/>
              <a:cs typeface="SimSu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3073" y="9288854"/>
            <a:ext cx="1943099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4611" y="2540889"/>
            <a:ext cx="7743825" cy="4800600"/>
          </a:xfrm>
          <a:custGeom>
            <a:avLst/>
            <a:gdLst/>
            <a:ahLst/>
            <a:cxnLst/>
            <a:rect l="l" t="t" r="r" b="b"/>
            <a:pathLst>
              <a:path w="7743825" h="4800600">
                <a:moveTo>
                  <a:pt x="7743825" y="4800600"/>
                </a:moveTo>
                <a:lnTo>
                  <a:pt x="7743825" y="0"/>
                </a:lnTo>
                <a:lnTo>
                  <a:pt x="0" y="0"/>
                </a:lnTo>
                <a:lnTo>
                  <a:pt x="0" y="4800600"/>
                </a:lnTo>
                <a:lnTo>
                  <a:pt x="7743825" y="4800600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16129" y="995983"/>
            <a:ext cx="25431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Verdana"/>
                <a:cs typeface="Verdana"/>
              </a:rPr>
              <a:t>World</a:t>
            </a:r>
            <a:r>
              <a:rPr dirty="0" sz="2000" spc="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Cargo</a:t>
            </a:r>
            <a:r>
              <a:rPr dirty="0" sz="2000" spc="3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Pacific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20489" y="1023079"/>
            <a:ext cx="1075055" cy="56134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8465"/>
              </a:lnSpc>
            </a:pPr>
            <a:r>
              <a:rPr dirty="0" sz="9600" spc="-869">
                <a:latin typeface="SimSun"/>
                <a:cs typeface="SimSun"/>
              </a:rPr>
              <a:t>我</a:t>
            </a:r>
            <a:r>
              <a:rPr dirty="0" sz="9650" spc="-890">
                <a:latin typeface="SimSun"/>
                <a:cs typeface="SimSun"/>
              </a:rPr>
              <a:t>们的伙伴</a:t>
            </a:r>
            <a:endParaRPr sz="9650">
              <a:latin typeface="SimSun"/>
              <a:cs typeface="SimSu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9905" y="10958271"/>
            <a:ext cx="990587" cy="22288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667" y="14093104"/>
            <a:ext cx="1019173" cy="11761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4334" y="11055299"/>
            <a:ext cx="1190624" cy="21717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8937" y="13631468"/>
            <a:ext cx="953527" cy="222331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39027" y="13594779"/>
            <a:ext cx="1266825" cy="232539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8234" y="13574648"/>
            <a:ext cx="979850" cy="20288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3611" y="11243335"/>
            <a:ext cx="1238237" cy="18478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67" y="11031677"/>
            <a:ext cx="1133473" cy="22764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2077" y="10758576"/>
            <a:ext cx="1066800" cy="2428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mnui_mmG</dc:creator>
  <cp:keywords>DAFqKOnHPxw,BADuRceOKfc</cp:keywords>
  <dc:title>Votre consultant en fret personnalisé et international pour les îles du Pacifique.</dc:title>
  <dcterms:created xsi:type="dcterms:W3CDTF">2023-08-01T00:30:17Z</dcterms:created>
  <dcterms:modified xsi:type="dcterms:W3CDTF">2023-08-01T00:30:17Z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2023-08-01T00:00:00Z</vt:filetime>
  </property>
  <property fmtid="{D5CDD505-2E9C-101B-9397-08002B2CF9AE}" pid="5" name="Producer">
    <vt:lpwstr>GPL Ghostscript 9.20</vt:lpwstr>
  </property>
</Properties>
</file>