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1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3243547" y="1970519"/>
                </a:moveTo>
                <a:lnTo>
                  <a:pt x="0" y="1970519"/>
                </a:lnTo>
                <a:lnTo>
                  <a:pt x="0" y="8509470"/>
                </a:lnTo>
                <a:lnTo>
                  <a:pt x="13243547" y="8509470"/>
                </a:lnTo>
                <a:lnTo>
                  <a:pt x="13243547" y="1970519"/>
                </a:lnTo>
                <a:close/>
              </a:path>
              <a:path w="18288000" h="10287000">
                <a:moveTo>
                  <a:pt x="18287988" y="8509457"/>
                </a:moveTo>
                <a:lnTo>
                  <a:pt x="13243560" y="8509457"/>
                </a:lnTo>
                <a:lnTo>
                  <a:pt x="13243560" y="10286987"/>
                </a:lnTo>
                <a:lnTo>
                  <a:pt x="18287988" y="10286987"/>
                </a:lnTo>
                <a:lnTo>
                  <a:pt x="18287988" y="8509457"/>
                </a:lnTo>
                <a:close/>
              </a:path>
              <a:path w="18288000" h="10287000">
                <a:moveTo>
                  <a:pt x="18287988" y="0"/>
                </a:moveTo>
                <a:lnTo>
                  <a:pt x="13243560" y="0"/>
                </a:lnTo>
                <a:lnTo>
                  <a:pt x="13243560" y="1971040"/>
                </a:lnTo>
                <a:lnTo>
                  <a:pt x="18287988" y="1971040"/>
                </a:lnTo>
                <a:lnTo>
                  <a:pt x="18287988" y="0"/>
                </a:lnTo>
                <a:close/>
              </a:path>
            </a:pathLst>
          </a:custGeom>
          <a:solidFill>
            <a:srgbClr val="727272">
              <a:alpha val="97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41950" y="3183661"/>
            <a:ext cx="6075997" cy="40481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66974" y="4213144"/>
            <a:ext cx="7188834" cy="1853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109" y="272908"/>
            <a:ext cx="8918575" cy="12112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4871" y="2082749"/>
            <a:ext cx="12016105" cy="4425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hyperlink" Target="http://www.worldcargopacific.com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5" Type="http://schemas.openxmlformats.org/officeDocument/2006/relationships/hyperlink" Target="http://www.wisetechglobal.com/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1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1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6" Type="http://schemas.openxmlformats.org/officeDocument/2006/relationships/image" Target="../media/image31.jpg"/><Relationship Id="rId7" Type="http://schemas.openxmlformats.org/officeDocument/2006/relationships/image" Target="../media/image32.jpg"/><Relationship Id="rId8" Type="http://schemas.openxmlformats.org/officeDocument/2006/relationships/image" Target="../media/image33.png"/><Relationship Id="rId9" Type="http://schemas.openxmlformats.org/officeDocument/2006/relationships/image" Target="../media/image34.jpg"/><Relationship Id="rId10" Type="http://schemas.openxmlformats.org/officeDocument/2006/relationships/image" Target="../media/image3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446016" y="6246960"/>
            <a:ext cx="13842365" cy="3476625"/>
          </a:xfrm>
          <a:custGeom>
            <a:avLst/>
            <a:gdLst/>
            <a:ahLst/>
            <a:cxnLst/>
            <a:rect l="l" t="t" r="r" b="b"/>
            <a:pathLst>
              <a:path w="13842365" h="3476625">
                <a:moveTo>
                  <a:pt x="0" y="3476625"/>
                </a:moveTo>
                <a:lnTo>
                  <a:pt x="13841982" y="3476625"/>
                </a:lnTo>
                <a:lnTo>
                  <a:pt x="13841982" y="0"/>
                </a:lnTo>
                <a:lnTo>
                  <a:pt x="0" y="0"/>
                </a:lnTo>
                <a:lnTo>
                  <a:pt x="0" y="3476625"/>
                </a:lnTo>
                <a:close/>
              </a:path>
            </a:pathLst>
          </a:custGeom>
          <a:solidFill>
            <a:srgbClr val="000000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6975709" y="5997194"/>
            <a:ext cx="1171575" cy="133350"/>
          </a:xfrm>
          <a:custGeom>
            <a:avLst/>
            <a:gdLst/>
            <a:ahLst/>
            <a:cxnLst/>
            <a:rect l="l" t="t" r="r" b="b"/>
            <a:pathLst>
              <a:path w="1171575" h="133350">
                <a:moveTo>
                  <a:pt x="1171575" y="0"/>
                </a:moveTo>
                <a:lnTo>
                  <a:pt x="0" y="0"/>
                </a:lnTo>
                <a:lnTo>
                  <a:pt x="0" y="133350"/>
                </a:lnTo>
                <a:lnTo>
                  <a:pt x="1171575" y="133350"/>
                </a:lnTo>
                <a:lnTo>
                  <a:pt x="1171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6173" y="1028700"/>
            <a:ext cx="7867649" cy="390524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693733"/>
            <a:ext cx="4543425" cy="458152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847306" y="4772761"/>
            <a:ext cx="5685790" cy="617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330"/>
              </a:lnSpc>
              <a:spcBef>
                <a:spcPts val="100"/>
              </a:spcBef>
            </a:pPr>
            <a:r>
              <a:rPr dirty="0" sz="1950" spc="-105">
                <a:latin typeface="Arial Black"/>
                <a:cs typeface="Arial Black"/>
              </a:rPr>
              <a:t>Your </a:t>
            </a:r>
            <a:r>
              <a:rPr dirty="0" sz="1950" spc="-110">
                <a:latin typeface="Arial Black"/>
                <a:cs typeface="Arial Black"/>
              </a:rPr>
              <a:t>personalised</a:t>
            </a:r>
            <a:r>
              <a:rPr dirty="0" sz="1950" spc="-105">
                <a:latin typeface="Arial Black"/>
                <a:cs typeface="Arial Black"/>
              </a:rPr>
              <a:t> </a:t>
            </a:r>
            <a:r>
              <a:rPr dirty="0" sz="1950" spc="-280">
                <a:latin typeface="Arial Black"/>
                <a:cs typeface="Arial Black"/>
              </a:rPr>
              <a:t>&amp;</a:t>
            </a:r>
            <a:r>
              <a:rPr dirty="0" sz="1950" spc="-105">
                <a:latin typeface="Arial Black"/>
                <a:cs typeface="Arial Black"/>
              </a:rPr>
              <a:t> worldwide </a:t>
            </a:r>
            <a:r>
              <a:rPr dirty="0" sz="1950" spc="-10">
                <a:latin typeface="Arial Black"/>
                <a:cs typeface="Arial Black"/>
              </a:rPr>
              <a:t>freight</a:t>
            </a:r>
            <a:endParaRPr sz="1950">
              <a:latin typeface="Arial Black"/>
              <a:cs typeface="Arial Black"/>
            </a:endParaRPr>
          </a:p>
          <a:p>
            <a:pPr marL="1625600">
              <a:lnSpc>
                <a:spcPts val="2330"/>
              </a:lnSpc>
            </a:pPr>
            <a:r>
              <a:rPr dirty="0" sz="1950" spc="-100">
                <a:latin typeface="Arial Black"/>
                <a:cs typeface="Arial Black"/>
              </a:rPr>
              <a:t>consultant</a:t>
            </a:r>
            <a:r>
              <a:rPr dirty="0" sz="1950" spc="-130">
                <a:latin typeface="Arial Black"/>
                <a:cs typeface="Arial Black"/>
              </a:rPr>
              <a:t> </a:t>
            </a:r>
            <a:r>
              <a:rPr dirty="0" sz="1950" spc="-35">
                <a:latin typeface="Arial Black"/>
                <a:cs typeface="Arial Black"/>
              </a:rPr>
              <a:t>for</a:t>
            </a:r>
            <a:r>
              <a:rPr dirty="0" sz="1950" spc="-125">
                <a:latin typeface="Arial Black"/>
                <a:cs typeface="Arial Black"/>
              </a:rPr>
              <a:t> </a:t>
            </a:r>
            <a:r>
              <a:rPr dirty="0" sz="1950" spc="-70">
                <a:latin typeface="Arial Black"/>
                <a:cs typeface="Arial Black"/>
              </a:rPr>
              <a:t>the</a:t>
            </a:r>
            <a:r>
              <a:rPr dirty="0" sz="1950" spc="-125">
                <a:latin typeface="Arial Black"/>
                <a:cs typeface="Arial Black"/>
              </a:rPr>
              <a:t> </a:t>
            </a:r>
            <a:r>
              <a:rPr dirty="0" sz="1950" spc="-155">
                <a:latin typeface="Arial Black"/>
                <a:cs typeface="Arial Black"/>
              </a:rPr>
              <a:t>Pacific</a:t>
            </a:r>
            <a:r>
              <a:rPr dirty="0" sz="1950" spc="-125">
                <a:latin typeface="Arial Black"/>
                <a:cs typeface="Arial Black"/>
              </a:rPr>
              <a:t> </a:t>
            </a:r>
            <a:r>
              <a:rPr dirty="0" sz="1950" spc="-95">
                <a:latin typeface="Arial Black"/>
                <a:cs typeface="Arial Black"/>
              </a:rPr>
              <a:t>Islands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613290" y="5844874"/>
            <a:ext cx="125222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45">
                <a:latin typeface="Arial Black"/>
                <a:cs typeface="Arial Black"/>
              </a:rPr>
              <a:t>Contact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330340" y="6579351"/>
            <a:ext cx="4476115" cy="1366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Black"/>
                <a:cs typeface="Arial Black"/>
              </a:rPr>
              <a:t>New</a:t>
            </a:r>
            <a:r>
              <a:rPr dirty="0" sz="1800" spc="-140">
                <a:latin typeface="Arial Black"/>
                <a:cs typeface="Arial Black"/>
              </a:rPr>
              <a:t> </a:t>
            </a:r>
            <a:r>
              <a:rPr dirty="0" sz="1800" spc="-10">
                <a:latin typeface="Arial Black"/>
                <a:cs typeface="Arial Black"/>
              </a:rPr>
              <a:t>Zealand</a:t>
            </a:r>
            <a:r>
              <a:rPr dirty="0" sz="1800" spc="-135">
                <a:latin typeface="Arial Black"/>
                <a:cs typeface="Arial Black"/>
              </a:rPr>
              <a:t> </a:t>
            </a:r>
            <a:r>
              <a:rPr dirty="0" sz="1800" spc="-10">
                <a:latin typeface="Arial Black"/>
                <a:cs typeface="Arial Black"/>
              </a:rPr>
              <a:t>Office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2130"/>
              </a:lnSpc>
              <a:spcBef>
                <a:spcPts val="2040"/>
              </a:spcBef>
            </a:pPr>
            <a:r>
              <a:rPr dirty="0" sz="1800">
                <a:latin typeface="Lucida Sans"/>
                <a:cs typeface="Lucida Sans"/>
              </a:rPr>
              <a:t>Telephone:</a:t>
            </a:r>
            <a:r>
              <a:rPr dirty="0" sz="1800" spc="6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+64</a:t>
            </a:r>
            <a:r>
              <a:rPr dirty="0" sz="1800" spc="6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9</a:t>
            </a:r>
            <a:r>
              <a:rPr dirty="0" sz="1800" spc="6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972</a:t>
            </a:r>
            <a:r>
              <a:rPr dirty="0" sz="1800" spc="7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0460</a:t>
            </a:r>
            <a:endParaRPr sz="1800">
              <a:latin typeface="Lucida Sans"/>
              <a:cs typeface="Lucida Sans"/>
            </a:endParaRPr>
          </a:p>
          <a:p>
            <a:pPr marL="12700" marR="5080">
              <a:lnSpc>
                <a:spcPts val="2100"/>
              </a:lnSpc>
              <a:spcBef>
                <a:spcPts val="90"/>
              </a:spcBef>
            </a:pPr>
            <a:r>
              <a:rPr dirty="0" sz="1800" spc="-30">
                <a:latin typeface="Lucida Sans"/>
                <a:cs typeface="Lucida Sans"/>
              </a:rPr>
              <a:t>16/203</a:t>
            </a:r>
            <a:r>
              <a:rPr dirty="0" sz="1800" spc="1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Kirkbride</a:t>
            </a:r>
            <a:r>
              <a:rPr dirty="0" sz="1800" spc="1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Road,</a:t>
            </a:r>
            <a:r>
              <a:rPr dirty="0" sz="1800" spc="1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Auckland</a:t>
            </a:r>
            <a:r>
              <a:rPr dirty="0" sz="1800" spc="19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2150 </a:t>
            </a:r>
            <a:r>
              <a:rPr dirty="0" sz="1800" spc="65">
                <a:latin typeface="Lucida Sans"/>
                <a:cs typeface="Lucida Sans"/>
              </a:rPr>
              <a:t>New</a:t>
            </a:r>
            <a:r>
              <a:rPr dirty="0" sz="1800" spc="85">
                <a:latin typeface="Lucida Sans"/>
                <a:cs typeface="Lucida Sans"/>
              </a:rPr>
              <a:t> </a:t>
            </a:r>
            <a:r>
              <a:rPr dirty="0" sz="1800" spc="40">
                <a:latin typeface="Lucida Sans"/>
                <a:cs typeface="Lucida Sans"/>
              </a:rPr>
              <a:t>Zealand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935574" y="6579351"/>
            <a:ext cx="5514975" cy="1366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Black"/>
                <a:cs typeface="Arial Black"/>
              </a:rPr>
              <a:t>Tahiti</a:t>
            </a:r>
            <a:r>
              <a:rPr dirty="0" sz="1800" spc="-45">
                <a:latin typeface="Arial Black"/>
                <a:cs typeface="Arial Black"/>
              </a:rPr>
              <a:t> </a:t>
            </a:r>
            <a:r>
              <a:rPr dirty="0" sz="1800" spc="-10">
                <a:latin typeface="Arial Black"/>
                <a:cs typeface="Arial Black"/>
              </a:rPr>
              <a:t>Office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2130"/>
              </a:lnSpc>
              <a:spcBef>
                <a:spcPts val="2040"/>
              </a:spcBef>
            </a:pPr>
            <a:r>
              <a:rPr dirty="0" sz="1800">
                <a:latin typeface="Lucida Sans"/>
                <a:cs typeface="Lucida Sans"/>
              </a:rPr>
              <a:t>Telephone</a:t>
            </a:r>
            <a:r>
              <a:rPr dirty="0" sz="1800" spc="2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:</a:t>
            </a:r>
            <a:r>
              <a:rPr dirty="0" sz="1800" spc="2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+689</a:t>
            </a:r>
            <a:r>
              <a:rPr dirty="0" sz="1800" spc="3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40</a:t>
            </a:r>
            <a:r>
              <a:rPr dirty="0" sz="1800" spc="2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42</a:t>
            </a:r>
            <a:r>
              <a:rPr dirty="0" sz="1800" spc="3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99</a:t>
            </a:r>
            <a:r>
              <a:rPr dirty="0" sz="1800" spc="25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60</a:t>
            </a:r>
            <a:endParaRPr sz="1800">
              <a:latin typeface="Lucida Sans"/>
              <a:cs typeface="Lucida Sans"/>
            </a:endParaRPr>
          </a:p>
          <a:p>
            <a:pPr marL="12700" marR="5080">
              <a:lnSpc>
                <a:spcPts val="2100"/>
              </a:lnSpc>
              <a:spcBef>
                <a:spcPts val="90"/>
              </a:spcBef>
            </a:pPr>
            <a:r>
              <a:rPr dirty="0" sz="1800">
                <a:latin typeface="Lucida Sans"/>
                <a:cs typeface="Lucida Sans"/>
              </a:rPr>
              <a:t>15</a:t>
            </a:r>
            <a:r>
              <a:rPr dirty="0" sz="1800" spc="70">
                <a:latin typeface="Lucida Sans"/>
                <a:cs typeface="Lucida Sans"/>
              </a:rPr>
              <a:t> </a:t>
            </a:r>
            <a:r>
              <a:rPr dirty="0" sz="1800" spc="50">
                <a:latin typeface="Lucida Sans"/>
                <a:cs typeface="Lucida Sans"/>
              </a:rPr>
              <a:t>rue</a:t>
            </a:r>
            <a:r>
              <a:rPr dirty="0" sz="1800" spc="7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du</a:t>
            </a:r>
            <a:r>
              <a:rPr dirty="0" sz="1800" spc="7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Dr</a:t>
            </a:r>
            <a:r>
              <a:rPr dirty="0" sz="1800" spc="7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Cassiau</a:t>
            </a:r>
            <a:r>
              <a:rPr dirty="0" sz="1800" spc="70">
                <a:latin typeface="Lucida Sans"/>
                <a:cs typeface="Lucida Sans"/>
              </a:rPr>
              <a:t> B.P. </a:t>
            </a:r>
            <a:r>
              <a:rPr dirty="0" sz="1800">
                <a:latin typeface="Lucida Sans"/>
                <a:cs typeface="Lucida Sans"/>
              </a:rPr>
              <a:t>44361</a:t>
            </a:r>
            <a:r>
              <a:rPr dirty="0" sz="1800" spc="70">
                <a:latin typeface="Lucida Sans"/>
                <a:cs typeface="Lucida Sans"/>
              </a:rPr>
              <a:t> </a:t>
            </a:r>
            <a:r>
              <a:rPr dirty="0" sz="1800" spc="75">
                <a:latin typeface="Lucida Sans"/>
                <a:cs typeface="Lucida Sans"/>
              </a:rPr>
              <a:t>Papeete </a:t>
            </a:r>
            <a:r>
              <a:rPr dirty="0" sz="1800" spc="-10">
                <a:latin typeface="Lucida Sans"/>
                <a:cs typeface="Lucida Sans"/>
              </a:rPr>
              <a:t>Tahiti </a:t>
            </a:r>
            <a:r>
              <a:rPr dirty="0" sz="1800">
                <a:latin typeface="Lucida Sans"/>
                <a:cs typeface="Lucida Sans"/>
              </a:rPr>
              <a:t>French</a:t>
            </a:r>
            <a:r>
              <a:rPr dirty="0" sz="1800" spc="360">
                <a:latin typeface="Lucida Sans"/>
                <a:cs typeface="Lucida Sans"/>
              </a:rPr>
              <a:t> </a:t>
            </a:r>
            <a:r>
              <a:rPr dirty="0" sz="1800" spc="45">
                <a:latin typeface="Lucida Sans"/>
                <a:cs typeface="Lucida Sans"/>
              </a:rPr>
              <a:t>Polynesia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308128" y="8658171"/>
            <a:ext cx="4185285" cy="72580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800" spc="-100">
                <a:latin typeface="Arial Black"/>
                <a:cs typeface="Arial Black"/>
              </a:rPr>
              <a:t>Web</a:t>
            </a:r>
            <a:r>
              <a:rPr dirty="0" sz="1800" spc="-130">
                <a:latin typeface="Arial Black"/>
                <a:cs typeface="Arial Black"/>
              </a:rPr>
              <a:t> </a:t>
            </a:r>
            <a:r>
              <a:rPr dirty="0" sz="1800" spc="-20">
                <a:latin typeface="Arial Black"/>
                <a:cs typeface="Arial Black"/>
              </a:rPr>
              <a:t>site</a:t>
            </a:r>
            <a:endParaRPr sz="1800">
              <a:latin typeface="Arial Black"/>
              <a:cs typeface="Arial Black"/>
            </a:endParaRPr>
          </a:p>
          <a:p>
            <a:pPr marL="34290">
              <a:lnSpc>
                <a:spcPct val="100000"/>
              </a:lnSpc>
              <a:spcBef>
                <a:spcPts val="595"/>
              </a:spcBef>
            </a:pPr>
            <a:r>
              <a:rPr dirty="0" sz="1800" spc="-10">
                <a:latin typeface="Lucida Sans"/>
                <a:cs typeface="Lucida Sans"/>
              </a:rPr>
              <a:t>https://</a:t>
            </a:r>
            <a:r>
              <a:rPr dirty="0" sz="1800" spc="-10">
                <a:latin typeface="Lucida Sans"/>
                <a:cs typeface="Lucida Sans"/>
                <a:hlinkClick r:id="rId4"/>
              </a:rPr>
              <a:t>www.worldcargopacific.com</a:t>
            </a:r>
            <a:endParaRPr sz="18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436000" y="632534"/>
            <a:ext cx="7781925" cy="9654540"/>
          </a:xfrm>
          <a:custGeom>
            <a:avLst/>
            <a:gdLst/>
            <a:ahLst/>
            <a:cxnLst/>
            <a:rect l="l" t="t" r="r" b="b"/>
            <a:pathLst>
              <a:path w="7781925" h="9654540">
                <a:moveTo>
                  <a:pt x="0" y="9654465"/>
                </a:moveTo>
                <a:lnTo>
                  <a:pt x="7781925" y="9654465"/>
                </a:lnTo>
                <a:lnTo>
                  <a:pt x="7781925" y="0"/>
                </a:lnTo>
                <a:lnTo>
                  <a:pt x="0" y="0"/>
                </a:lnTo>
                <a:lnTo>
                  <a:pt x="0" y="9654465"/>
                </a:lnTo>
                <a:close/>
              </a:path>
            </a:pathLst>
          </a:custGeom>
          <a:solidFill>
            <a:srgbClr val="000000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9576" y="632536"/>
            <a:ext cx="5105399" cy="331469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29812" y="9523709"/>
            <a:ext cx="1638299" cy="6000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08732" y="6524625"/>
            <a:ext cx="76200" cy="762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08732" y="6838950"/>
            <a:ext cx="76200" cy="762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08732" y="7153275"/>
            <a:ext cx="76200" cy="762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08732" y="7467600"/>
            <a:ext cx="76200" cy="7620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9313176" y="6357620"/>
            <a:ext cx="1792605" cy="1282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800" spc="-10">
                <a:latin typeface="Lucida Sans"/>
                <a:cs typeface="Lucida Sans"/>
              </a:rPr>
              <a:t>Seafreight Airfreight Consolidation </a:t>
            </a:r>
            <a:r>
              <a:rPr dirty="0" sz="1800" spc="-20">
                <a:latin typeface="Lucida Sans"/>
                <a:cs typeface="Lucida Sans"/>
              </a:rPr>
              <a:t>Pacific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Specialist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924586" y="2271395"/>
            <a:ext cx="5975350" cy="3797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39395">
              <a:lnSpc>
                <a:spcPct val="114599"/>
              </a:lnSpc>
              <a:spcBef>
                <a:spcPts val="100"/>
              </a:spcBef>
            </a:pPr>
            <a:r>
              <a:rPr dirty="0" sz="1800" spc="-120">
                <a:latin typeface="Arial Black"/>
                <a:cs typeface="Arial Black"/>
              </a:rPr>
              <a:t>Specialising</a:t>
            </a:r>
            <a:r>
              <a:rPr dirty="0" sz="1800" spc="-85">
                <a:latin typeface="Arial Black"/>
                <a:cs typeface="Arial Black"/>
              </a:rPr>
              <a:t> </a:t>
            </a:r>
            <a:r>
              <a:rPr dirty="0" sz="1800" spc="-20">
                <a:latin typeface="Arial Black"/>
                <a:cs typeface="Arial Black"/>
              </a:rPr>
              <a:t>in</a:t>
            </a:r>
            <a:r>
              <a:rPr dirty="0" sz="1800" spc="-85">
                <a:latin typeface="Arial Black"/>
                <a:cs typeface="Arial Black"/>
              </a:rPr>
              <a:t> </a:t>
            </a:r>
            <a:r>
              <a:rPr dirty="0" sz="1800" spc="-80">
                <a:latin typeface="Arial Black"/>
                <a:cs typeface="Arial Black"/>
              </a:rPr>
              <a:t>Consolidation</a:t>
            </a:r>
            <a:r>
              <a:rPr dirty="0" sz="1800" spc="-85">
                <a:latin typeface="Arial Black"/>
                <a:cs typeface="Arial Black"/>
              </a:rPr>
              <a:t> </a:t>
            </a:r>
            <a:r>
              <a:rPr dirty="0" sz="1800" spc="-10">
                <a:latin typeface="Arial Black"/>
                <a:cs typeface="Arial Black"/>
              </a:rPr>
              <a:t>services </a:t>
            </a:r>
            <a:r>
              <a:rPr dirty="0" sz="1800" spc="-145">
                <a:latin typeface="Arial Black"/>
                <a:cs typeface="Arial Black"/>
              </a:rPr>
              <a:t>INTERNATIONAL</a:t>
            </a:r>
            <a:r>
              <a:rPr dirty="0" sz="1800" spc="-65">
                <a:latin typeface="Arial Black"/>
                <a:cs typeface="Arial Black"/>
              </a:rPr>
              <a:t> </a:t>
            </a:r>
            <a:r>
              <a:rPr dirty="0" sz="1800" spc="-195">
                <a:latin typeface="Arial Black"/>
                <a:cs typeface="Arial Black"/>
              </a:rPr>
              <a:t>FREIGHT</a:t>
            </a:r>
            <a:r>
              <a:rPr dirty="0" sz="1800" spc="-65">
                <a:latin typeface="Arial Black"/>
                <a:cs typeface="Arial Black"/>
              </a:rPr>
              <a:t> </a:t>
            </a:r>
            <a:r>
              <a:rPr dirty="0" sz="1800" spc="-130">
                <a:latin typeface="Arial Black"/>
                <a:cs typeface="Arial Black"/>
              </a:rPr>
              <a:t>FORWARDING</a:t>
            </a:r>
            <a:r>
              <a:rPr dirty="0" sz="1800" spc="-65">
                <a:latin typeface="Arial Black"/>
                <a:cs typeface="Arial Black"/>
              </a:rPr>
              <a:t> </a:t>
            </a:r>
            <a:r>
              <a:rPr dirty="0" sz="1800" spc="-204">
                <a:latin typeface="Arial Black"/>
                <a:cs typeface="Arial Black"/>
              </a:rPr>
              <a:t>SERVICES</a:t>
            </a:r>
            <a:endParaRPr sz="1800">
              <a:latin typeface="Arial Black"/>
              <a:cs typeface="Arial Black"/>
            </a:endParaRPr>
          </a:p>
          <a:p>
            <a:pPr marL="12700" marR="75565">
              <a:lnSpc>
                <a:spcPct val="114599"/>
              </a:lnSpc>
            </a:pPr>
            <a:r>
              <a:rPr dirty="0" sz="1800" spc="-50">
                <a:latin typeface="Arial Black"/>
                <a:cs typeface="Arial Black"/>
              </a:rPr>
              <a:t>World</a:t>
            </a:r>
            <a:r>
              <a:rPr dirty="0" sz="1800" spc="-70">
                <a:latin typeface="Arial Black"/>
                <a:cs typeface="Arial Black"/>
              </a:rPr>
              <a:t> </a:t>
            </a:r>
            <a:r>
              <a:rPr dirty="0" sz="1800" spc="-125">
                <a:latin typeface="Arial Black"/>
                <a:cs typeface="Arial Black"/>
              </a:rPr>
              <a:t>Cargo</a:t>
            </a:r>
            <a:r>
              <a:rPr dirty="0" sz="1800" spc="-70">
                <a:latin typeface="Arial Black"/>
                <a:cs typeface="Arial Black"/>
              </a:rPr>
              <a:t> </a:t>
            </a:r>
            <a:r>
              <a:rPr dirty="0" sz="1800" spc="-135">
                <a:latin typeface="Arial Black"/>
                <a:cs typeface="Arial Black"/>
              </a:rPr>
              <a:t>Pacific</a:t>
            </a:r>
            <a:r>
              <a:rPr dirty="0" sz="1800" spc="-70">
                <a:latin typeface="Arial Black"/>
                <a:cs typeface="Arial Black"/>
              </a:rPr>
              <a:t> </a:t>
            </a:r>
            <a:r>
              <a:rPr dirty="0" sz="1800" spc="-135">
                <a:latin typeface="Arial Black"/>
                <a:cs typeface="Arial Black"/>
              </a:rPr>
              <a:t>(WCP)</a:t>
            </a:r>
            <a:r>
              <a:rPr dirty="0" sz="1800" spc="-70">
                <a:latin typeface="Arial Black"/>
                <a:cs typeface="Arial Black"/>
              </a:rPr>
              <a:t> </a:t>
            </a:r>
            <a:r>
              <a:rPr dirty="0" sz="1800" spc="-130">
                <a:latin typeface="Arial Black"/>
                <a:cs typeface="Arial Black"/>
              </a:rPr>
              <a:t>is</a:t>
            </a:r>
            <a:r>
              <a:rPr dirty="0" sz="1800" spc="-70">
                <a:latin typeface="Arial Black"/>
                <a:cs typeface="Arial Black"/>
              </a:rPr>
              <a:t> </a:t>
            </a:r>
            <a:r>
              <a:rPr dirty="0" sz="1800" spc="-30">
                <a:latin typeface="Arial Black"/>
                <a:cs typeface="Arial Black"/>
              </a:rPr>
              <a:t>your</a:t>
            </a:r>
            <a:r>
              <a:rPr dirty="0" sz="1800" spc="-65">
                <a:latin typeface="Arial Black"/>
                <a:cs typeface="Arial Black"/>
              </a:rPr>
              <a:t> </a:t>
            </a:r>
            <a:r>
              <a:rPr dirty="0" sz="1800" spc="-90">
                <a:latin typeface="Arial Black"/>
                <a:cs typeface="Arial Black"/>
              </a:rPr>
              <a:t>personalised</a:t>
            </a:r>
            <a:r>
              <a:rPr dirty="0" sz="1800" spc="-70">
                <a:latin typeface="Arial Black"/>
                <a:cs typeface="Arial Black"/>
              </a:rPr>
              <a:t> </a:t>
            </a:r>
            <a:r>
              <a:rPr dirty="0" sz="1800" spc="-25">
                <a:latin typeface="Arial Black"/>
                <a:cs typeface="Arial Black"/>
              </a:rPr>
              <a:t>and </a:t>
            </a:r>
            <a:r>
              <a:rPr dirty="0" sz="1800" spc="-80">
                <a:latin typeface="Arial Black"/>
                <a:cs typeface="Arial Black"/>
              </a:rPr>
              <a:t>worldwide</a:t>
            </a:r>
            <a:r>
              <a:rPr dirty="0" sz="1800" spc="-95">
                <a:latin typeface="Arial Black"/>
                <a:cs typeface="Arial Black"/>
              </a:rPr>
              <a:t> </a:t>
            </a:r>
            <a:r>
              <a:rPr dirty="0" sz="1800" spc="-50">
                <a:latin typeface="Arial Black"/>
                <a:cs typeface="Arial Black"/>
              </a:rPr>
              <a:t>freight</a:t>
            </a:r>
            <a:r>
              <a:rPr dirty="0" sz="1800" spc="-95">
                <a:latin typeface="Arial Black"/>
                <a:cs typeface="Arial Black"/>
              </a:rPr>
              <a:t> </a:t>
            </a:r>
            <a:r>
              <a:rPr dirty="0" sz="1800" spc="-75">
                <a:latin typeface="Arial Black"/>
                <a:cs typeface="Arial Black"/>
              </a:rPr>
              <a:t>consultant</a:t>
            </a:r>
            <a:r>
              <a:rPr dirty="0" sz="1800" spc="-90">
                <a:latin typeface="Arial Black"/>
                <a:cs typeface="Arial Black"/>
              </a:rPr>
              <a:t> </a:t>
            </a:r>
            <a:r>
              <a:rPr dirty="0" sz="1800" spc="-35">
                <a:latin typeface="Arial Black"/>
                <a:cs typeface="Arial Black"/>
              </a:rPr>
              <a:t>into</a:t>
            </a:r>
            <a:r>
              <a:rPr dirty="0" sz="1800" spc="-95">
                <a:latin typeface="Arial Black"/>
                <a:cs typeface="Arial Black"/>
              </a:rPr>
              <a:t> </a:t>
            </a:r>
            <a:r>
              <a:rPr dirty="0" sz="1800" spc="-55">
                <a:latin typeface="Arial Black"/>
                <a:cs typeface="Arial Black"/>
              </a:rPr>
              <a:t>the</a:t>
            </a:r>
            <a:r>
              <a:rPr dirty="0" sz="1800" spc="-95">
                <a:latin typeface="Arial Black"/>
                <a:cs typeface="Arial Black"/>
              </a:rPr>
              <a:t> </a:t>
            </a:r>
            <a:r>
              <a:rPr dirty="0" sz="1800" spc="-10">
                <a:latin typeface="Arial Black"/>
                <a:cs typeface="Arial Black"/>
              </a:rPr>
              <a:t>Pacific Islands.</a:t>
            </a:r>
            <a:endParaRPr sz="1800">
              <a:latin typeface="Arial Black"/>
              <a:cs typeface="Arial Black"/>
            </a:endParaRPr>
          </a:p>
          <a:p>
            <a:pPr marL="12700" marR="135255">
              <a:lnSpc>
                <a:spcPct val="114599"/>
              </a:lnSpc>
            </a:pPr>
            <a:r>
              <a:rPr dirty="0" sz="1800" spc="65">
                <a:latin typeface="Lucida Sans"/>
                <a:cs typeface="Lucida Sans"/>
              </a:rPr>
              <a:t>We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are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55">
                <a:latin typeface="Lucida Sans"/>
                <a:cs typeface="Lucida Sans"/>
              </a:rPr>
              <a:t>young,</a:t>
            </a:r>
            <a:r>
              <a:rPr dirty="0" sz="1800" spc="-7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and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dynamic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company</a:t>
            </a:r>
            <a:r>
              <a:rPr dirty="0" sz="1800" spc="-75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offering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a </a:t>
            </a:r>
            <a:r>
              <a:rPr dirty="0" sz="1800" spc="-20">
                <a:latin typeface="Lucida Sans"/>
                <a:cs typeface="Lucida Sans"/>
              </a:rPr>
              <a:t>personalised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and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professional</a:t>
            </a:r>
            <a:r>
              <a:rPr dirty="0" sz="1800" spc="-7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service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in</a:t>
            </a:r>
            <a:r>
              <a:rPr dirty="0" sz="1800" spc="-7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international </a:t>
            </a:r>
            <a:r>
              <a:rPr dirty="0" sz="1800" spc="-30">
                <a:latin typeface="Lucida Sans"/>
                <a:cs typeface="Lucida Sans"/>
              </a:rPr>
              <a:t>freight</a:t>
            </a:r>
            <a:r>
              <a:rPr dirty="0" sz="1800" spc="-11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forwarding.</a:t>
            </a:r>
            <a:endParaRPr sz="1800">
              <a:latin typeface="Lucida Sans"/>
              <a:cs typeface="Lucida Sans"/>
            </a:endParaRPr>
          </a:p>
          <a:p>
            <a:pPr marL="12700" marR="5080">
              <a:lnSpc>
                <a:spcPct val="114599"/>
              </a:lnSpc>
            </a:pPr>
            <a:r>
              <a:rPr dirty="0" sz="1800" spc="-40">
                <a:latin typeface="Lucida Sans"/>
                <a:cs typeface="Lucida Sans"/>
              </a:rPr>
              <a:t>Specialising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in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Consolidation</a:t>
            </a:r>
            <a:r>
              <a:rPr dirty="0" sz="1800" spc="-75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services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worldwide</a:t>
            </a:r>
            <a:r>
              <a:rPr dirty="0" sz="1800" spc="-7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into </a:t>
            </a:r>
            <a:r>
              <a:rPr dirty="0" sz="1800">
                <a:latin typeface="Lucida Sans"/>
                <a:cs typeface="Lucida Sans"/>
              </a:rPr>
              <a:t>the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Pacific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Islands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as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niche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market;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while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at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the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same </a:t>
            </a:r>
            <a:r>
              <a:rPr dirty="0" sz="1800" spc="-40">
                <a:latin typeface="Lucida Sans"/>
                <a:cs typeface="Lucida Sans"/>
              </a:rPr>
              <a:t>time,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we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handle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any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cross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trade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shipment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worldwide </a:t>
            </a:r>
            <a:r>
              <a:rPr dirty="0" sz="1800">
                <a:latin typeface="Lucida Sans"/>
                <a:cs typeface="Lucida Sans"/>
              </a:rPr>
              <a:t>and</a:t>
            </a:r>
            <a:r>
              <a:rPr dirty="0" sz="1800" spc="-70">
                <a:latin typeface="Lucida Sans"/>
                <a:cs typeface="Lucida Sans"/>
              </a:rPr>
              <a:t> </a:t>
            </a:r>
            <a:r>
              <a:rPr dirty="0" sz="1800" spc="-40">
                <a:latin typeface="Lucida Sans"/>
                <a:cs typeface="Lucida Sans"/>
              </a:rPr>
              <a:t>to/from</a:t>
            </a:r>
            <a:r>
              <a:rPr dirty="0" sz="1800" spc="-7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New</a:t>
            </a:r>
            <a:r>
              <a:rPr dirty="0" sz="1800" spc="-6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Zealand.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779776" y="688835"/>
            <a:ext cx="471741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00"/>
              <a:t>COMPANY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194333" y="1758001"/>
            <a:ext cx="994410" cy="6771005"/>
          </a:xfrm>
          <a:prstGeom prst="rect">
            <a:avLst/>
          </a:prstGeom>
        </p:spPr>
        <p:txBody>
          <a:bodyPr wrap="square" lIns="0" tIns="61594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5600" spc="-590">
                <a:latin typeface="Arial Black"/>
                <a:cs typeface="Arial Black"/>
              </a:rPr>
              <a:t>PACIFIC</a:t>
            </a:r>
            <a:r>
              <a:rPr dirty="0" sz="5600" spc="-390">
                <a:latin typeface="Arial Black"/>
                <a:cs typeface="Arial Black"/>
              </a:rPr>
              <a:t> </a:t>
            </a:r>
            <a:r>
              <a:rPr dirty="0" sz="5600" spc="-700">
                <a:latin typeface="Arial Black"/>
                <a:cs typeface="Arial Black"/>
              </a:rPr>
              <a:t>SPECIALIST</a:t>
            </a:r>
            <a:endParaRPr sz="5600">
              <a:latin typeface="Arial Black"/>
              <a:cs typeface="Arial Black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23401" y="5571197"/>
            <a:ext cx="66675" cy="66675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23401" y="6104597"/>
            <a:ext cx="66675" cy="66675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23401" y="6371297"/>
            <a:ext cx="66675" cy="66675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23401" y="6637997"/>
            <a:ext cx="66675" cy="66675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2463812" y="4956955"/>
            <a:ext cx="4271645" cy="1837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145">
                <a:latin typeface="Arial Black"/>
                <a:cs typeface="Arial Black"/>
              </a:rPr>
              <a:t>WORLD</a:t>
            </a:r>
            <a:r>
              <a:rPr dirty="0" sz="1900" spc="-105">
                <a:latin typeface="Arial Black"/>
                <a:cs typeface="Arial Black"/>
              </a:rPr>
              <a:t> </a:t>
            </a:r>
            <a:r>
              <a:rPr dirty="0" sz="1900" spc="-210">
                <a:latin typeface="Arial Black"/>
                <a:cs typeface="Arial Black"/>
              </a:rPr>
              <a:t>CARGO</a:t>
            </a:r>
            <a:r>
              <a:rPr dirty="0" sz="1900" spc="-105">
                <a:latin typeface="Arial Black"/>
                <a:cs typeface="Arial Black"/>
              </a:rPr>
              <a:t> </a:t>
            </a:r>
            <a:r>
              <a:rPr dirty="0" sz="1900" spc="-210">
                <a:latin typeface="Arial Black"/>
                <a:cs typeface="Arial Black"/>
              </a:rPr>
              <a:t>PACIFIC</a:t>
            </a:r>
            <a:r>
              <a:rPr dirty="0" sz="1900" spc="-100">
                <a:latin typeface="Arial Black"/>
                <a:cs typeface="Arial Black"/>
              </a:rPr>
              <a:t> </a:t>
            </a:r>
            <a:r>
              <a:rPr dirty="0" sz="1900" spc="-210">
                <a:latin typeface="Arial Black"/>
                <a:cs typeface="Arial Black"/>
              </a:rPr>
              <a:t>STRENGHTS</a:t>
            </a:r>
            <a:endParaRPr sz="1900">
              <a:latin typeface="Arial Black"/>
              <a:cs typeface="Arial Black"/>
            </a:endParaRPr>
          </a:p>
          <a:p>
            <a:pPr marL="259079" marR="33655">
              <a:lnSpc>
                <a:spcPct val="116700"/>
              </a:lnSpc>
              <a:spcBef>
                <a:spcPts val="1480"/>
              </a:spcBef>
              <a:tabLst>
                <a:tab pos="1125855" algn="l"/>
                <a:tab pos="2106295" algn="l"/>
                <a:tab pos="2479040" algn="l"/>
                <a:tab pos="3426460" algn="l"/>
                <a:tab pos="3696970" algn="l"/>
              </a:tabLst>
            </a:pPr>
            <a:r>
              <a:rPr dirty="0" sz="1500" spc="-10">
                <a:latin typeface="Lucida Sans"/>
                <a:cs typeface="Lucida Sans"/>
              </a:rPr>
              <a:t>Regular</a:t>
            </a:r>
            <a:r>
              <a:rPr dirty="0" sz="1500">
                <a:latin typeface="Lucida Sans"/>
                <a:cs typeface="Lucida Sans"/>
              </a:rPr>
              <a:t>	</a:t>
            </a:r>
            <a:r>
              <a:rPr dirty="0" sz="1500" spc="55">
                <a:latin typeface="Lucida Sans"/>
                <a:cs typeface="Lucida Sans"/>
              </a:rPr>
              <a:t>up-</a:t>
            </a:r>
            <a:r>
              <a:rPr dirty="0" sz="1500" spc="-20">
                <a:latin typeface="Lucida Sans"/>
                <a:cs typeface="Lucida Sans"/>
              </a:rPr>
              <a:t>dates</a:t>
            </a:r>
            <a:r>
              <a:rPr dirty="0" sz="1500">
                <a:latin typeface="Lucida Sans"/>
                <a:cs typeface="Lucida Sans"/>
              </a:rPr>
              <a:t>	</a:t>
            </a:r>
            <a:r>
              <a:rPr dirty="0" sz="1500" spc="-25">
                <a:latin typeface="Lucida Sans"/>
                <a:cs typeface="Lucida Sans"/>
              </a:rPr>
              <a:t>on</a:t>
            </a:r>
            <a:r>
              <a:rPr dirty="0" sz="1500">
                <a:latin typeface="Lucida Sans"/>
                <a:cs typeface="Lucida Sans"/>
              </a:rPr>
              <a:t>	</a:t>
            </a:r>
            <a:r>
              <a:rPr dirty="0" sz="1500" spc="-10">
                <a:latin typeface="Lucida Sans"/>
                <a:cs typeface="Lucida Sans"/>
              </a:rPr>
              <a:t>Tracking</a:t>
            </a:r>
            <a:r>
              <a:rPr dirty="0" sz="1500">
                <a:latin typeface="Lucida Sans"/>
                <a:cs typeface="Lucida Sans"/>
              </a:rPr>
              <a:t>	</a:t>
            </a:r>
            <a:r>
              <a:rPr dirty="0" sz="1500" spc="-50">
                <a:latin typeface="Lucida Sans"/>
                <a:cs typeface="Lucida Sans"/>
              </a:rPr>
              <a:t>&amp;</a:t>
            </a:r>
            <a:r>
              <a:rPr dirty="0" sz="1500">
                <a:latin typeface="Lucida Sans"/>
                <a:cs typeface="Lucida Sans"/>
              </a:rPr>
              <a:t>	</a:t>
            </a:r>
            <a:r>
              <a:rPr dirty="0" sz="1500" spc="-10">
                <a:latin typeface="Lucida Sans"/>
                <a:cs typeface="Lucida Sans"/>
              </a:rPr>
              <a:t>order </a:t>
            </a:r>
            <a:r>
              <a:rPr dirty="0" sz="1500" spc="45">
                <a:latin typeface="Lucida Sans"/>
                <a:cs typeface="Lucida Sans"/>
              </a:rPr>
              <a:t>follow-</a:t>
            </a:r>
            <a:r>
              <a:rPr dirty="0" sz="1500" spc="-25">
                <a:latin typeface="Lucida Sans"/>
                <a:cs typeface="Lucida Sans"/>
              </a:rPr>
              <a:t>up</a:t>
            </a:r>
            <a:endParaRPr sz="1500">
              <a:latin typeface="Lucida Sans"/>
              <a:cs typeface="Lucida Sans"/>
            </a:endParaRPr>
          </a:p>
          <a:p>
            <a:pPr marL="259079" marR="1819275">
              <a:lnSpc>
                <a:spcPct val="116700"/>
              </a:lnSpc>
            </a:pPr>
            <a:r>
              <a:rPr dirty="0" sz="1500">
                <a:latin typeface="Lucida Sans"/>
                <a:cs typeface="Lucida Sans"/>
              </a:rPr>
              <a:t>Fast</a:t>
            </a:r>
            <a:r>
              <a:rPr dirty="0" sz="1500" spc="204">
                <a:latin typeface="Lucida Sans"/>
                <a:cs typeface="Lucida Sans"/>
              </a:rPr>
              <a:t> </a:t>
            </a:r>
            <a:r>
              <a:rPr dirty="0" sz="1500">
                <a:latin typeface="Lucida Sans"/>
                <a:cs typeface="Lucida Sans"/>
              </a:rPr>
              <a:t>reply</a:t>
            </a:r>
            <a:r>
              <a:rPr dirty="0" sz="1500" spc="210">
                <a:latin typeface="Lucida Sans"/>
                <a:cs typeface="Lucida Sans"/>
              </a:rPr>
              <a:t> </a:t>
            </a:r>
            <a:r>
              <a:rPr dirty="0" sz="1500">
                <a:latin typeface="Lucida Sans"/>
                <a:cs typeface="Lucida Sans"/>
              </a:rPr>
              <a:t>turn</a:t>
            </a:r>
            <a:r>
              <a:rPr dirty="0" sz="1500" spc="210">
                <a:latin typeface="Lucida Sans"/>
                <a:cs typeface="Lucida Sans"/>
              </a:rPr>
              <a:t> </a:t>
            </a:r>
            <a:r>
              <a:rPr dirty="0" sz="1500" spc="-10">
                <a:latin typeface="Lucida Sans"/>
                <a:cs typeface="Lucida Sans"/>
              </a:rPr>
              <a:t>around </a:t>
            </a:r>
            <a:r>
              <a:rPr dirty="0" sz="1500">
                <a:latin typeface="Lucida Sans"/>
                <a:cs typeface="Lucida Sans"/>
              </a:rPr>
              <a:t>Attention</a:t>
            </a:r>
            <a:r>
              <a:rPr dirty="0" sz="1500" spc="220">
                <a:latin typeface="Lucida Sans"/>
                <a:cs typeface="Lucida Sans"/>
              </a:rPr>
              <a:t> </a:t>
            </a:r>
            <a:r>
              <a:rPr dirty="0" sz="1500">
                <a:latin typeface="Lucida Sans"/>
                <a:cs typeface="Lucida Sans"/>
              </a:rPr>
              <a:t>to</a:t>
            </a:r>
            <a:r>
              <a:rPr dirty="0" sz="1500" spc="225">
                <a:latin typeface="Lucida Sans"/>
                <a:cs typeface="Lucida Sans"/>
              </a:rPr>
              <a:t> </a:t>
            </a:r>
            <a:r>
              <a:rPr dirty="0" sz="1500" spc="-10">
                <a:latin typeface="Lucida Sans"/>
                <a:cs typeface="Lucida Sans"/>
              </a:rPr>
              <a:t>details</a:t>
            </a:r>
            <a:endParaRPr sz="1500">
              <a:latin typeface="Lucida Sans"/>
              <a:cs typeface="Lucida Sans"/>
            </a:endParaRPr>
          </a:p>
          <a:p>
            <a:pPr marL="259079">
              <a:lnSpc>
                <a:spcPct val="100000"/>
              </a:lnSpc>
              <a:spcBef>
                <a:spcPts val="300"/>
              </a:spcBef>
              <a:tabLst>
                <a:tab pos="1344930" algn="l"/>
                <a:tab pos="1814195" algn="l"/>
                <a:tab pos="2875280" algn="l"/>
                <a:tab pos="4154804" algn="l"/>
              </a:tabLst>
            </a:pPr>
            <a:r>
              <a:rPr dirty="0" sz="1500" spc="-10">
                <a:latin typeface="Lucida Sans"/>
                <a:cs typeface="Lucida Sans"/>
              </a:rPr>
              <a:t>Imports</a:t>
            </a:r>
            <a:r>
              <a:rPr dirty="0" sz="1500">
                <a:latin typeface="Lucida Sans"/>
                <a:cs typeface="Lucida Sans"/>
              </a:rPr>
              <a:t>	</a:t>
            </a:r>
            <a:r>
              <a:rPr dirty="0" sz="1500" spc="-50">
                <a:latin typeface="Lucida Sans"/>
                <a:cs typeface="Lucida Sans"/>
              </a:rPr>
              <a:t>&amp;</a:t>
            </a:r>
            <a:r>
              <a:rPr dirty="0" sz="1500">
                <a:latin typeface="Lucida Sans"/>
                <a:cs typeface="Lucida Sans"/>
              </a:rPr>
              <a:t>	</a:t>
            </a:r>
            <a:r>
              <a:rPr dirty="0" sz="1500" spc="-10">
                <a:latin typeface="Lucida Sans"/>
                <a:cs typeface="Lucida Sans"/>
              </a:rPr>
              <a:t>Exports</a:t>
            </a:r>
            <a:r>
              <a:rPr dirty="0" sz="1500">
                <a:latin typeface="Lucida Sans"/>
                <a:cs typeface="Lucida Sans"/>
              </a:rPr>
              <a:t>	</a:t>
            </a:r>
            <a:r>
              <a:rPr dirty="0" sz="1500" spc="-10">
                <a:latin typeface="Lucida Sans"/>
                <a:cs typeface="Lucida Sans"/>
              </a:rPr>
              <a:t>Groupage</a:t>
            </a:r>
            <a:r>
              <a:rPr dirty="0" sz="1500">
                <a:latin typeface="Lucida Sans"/>
                <a:cs typeface="Lucida Sans"/>
              </a:rPr>
              <a:t>	</a:t>
            </a:r>
            <a:r>
              <a:rPr dirty="0" sz="1500" spc="-50">
                <a:latin typeface="Lucida Sans"/>
                <a:cs typeface="Lucida Sans"/>
              </a:rPr>
              <a:t>/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710726" y="6806272"/>
            <a:ext cx="234632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Lucida Sans"/>
                <a:cs typeface="Lucida Sans"/>
              </a:rPr>
              <a:t>Consolidation</a:t>
            </a:r>
            <a:r>
              <a:rPr dirty="0" sz="1500" spc="490">
                <a:latin typeface="Lucida Sans"/>
                <a:cs typeface="Lucida Sans"/>
              </a:rPr>
              <a:t> </a:t>
            </a:r>
            <a:r>
              <a:rPr dirty="0" sz="1500" spc="-10">
                <a:latin typeface="Lucida Sans"/>
                <a:cs typeface="Lucida Sans"/>
              </a:rPr>
              <a:t>Specialist</a:t>
            </a:r>
            <a:endParaRPr sz="1500">
              <a:latin typeface="Lucida Sans"/>
              <a:cs typeface="Lucida Sans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23401" y="7171397"/>
            <a:ext cx="66675" cy="66675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2710726" y="7034872"/>
            <a:ext cx="3989704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55">
                <a:latin typeface="Lucida Sans"/>
                <a:cs typeface="Lucida Sans"/>
              </a:rPr>
              <a:t>Worldwide</a:t>
            </a:r>
            <a:r>
              <a:rPr dirty="0" sz="1500" spc="495">
                <a:latin typeface="Lucida Sans"/>
                <a:cs typeface="Lucida Sans"/>
              </a:rPr>
              <a:t> </a:t>
            </a:r>
            <a:r>
              <a:rPr dirty="0" sz="1500">
                <a:latin typeface="Lucida Sans"/>
                <a:cs typeface="Lucida Sans"/>
              </a:rPr>
              <a:t>Hubs</a:t>
            </a:r>
            <a:r>
              <a:rPr dirty="0" sz="1500" spc="10">
                <a:latin typeface="Lucida Sans"/>
                <a:cs typeface="Lucida Sans"/>
              </a:rPr>
              <a:t>  </a:t>
            </a:r>
            <a:r>
              <a:rPr dirty="0" sz="1500">
                <a:latin typeface="Lucida Sans"/>
                <a:cs typeface="Lucida Sans"/>
              </a:rPr>
              <a:t>for</a:t>
            </a:r>
            <a:r>
              <a:rPr dirty="0" sz="1500" spc="10">
                <a:latin typeface="Lucida Sans"/>
                <a:cs typeface="Lucida Sans"/>
              </a:rPr>
              <a:t>  </a:t>
            </a:r>
            <a:r>
              <a:rPr dirty="0" sz="1500">
                <a:latin typeface="Lucida Sans"/>
                <a:cs typeface="Lucida Sans"/>
              </a:rPr>
              <a:t>Groupage</a:t>
            </a:r>
            <a:r>
              <a:rPr dirty="0" sz="1500" spc="15">
                <a:latin typeface="Lucida Sans"/>
                <a:cs typeface="Lucida Sans"/>
              </a:rPr>
              <a:t>  </a:t>
            </a:r>
            <a:r>
              <a:rPr dirty="0" sz="1500" spc="-10">
                <a:latin typeface="Lucida Sans"/>
                <a:cs typeface="Lucida Sans"/>
              </a:rPr>
              <a:t>Services </a:t>
            </a:r>
            <a:r>
              <a:rPr dirty="0" sz="1500">
                <a:latin typeface="Lucida Sans"/>
                <a:cs typeface="Lucida Sans"/>
              </a:rPr>
              <a:t>to</a:t>
            </a:r>
            <a:r>
              <a:rPr dirty="0" sz="1500" spc="110">
                <a:latin typeface="Lucida Sans"/>
                <a:cs typeface="Lucida Sans"/>
              </a:rPr>
              <a:t> </a:t>
            </a:r>
            <a:r>
              <a:rPr dirty="0" sz="1500" spc="45">
                <a:latin typeface="Lucida Sans"/>
                <a:cs typeface="Lucida Sans"/>
              </a:rPr>
              <a:t>PAPEETE,</a:t>
            </a:r>
            <a:r>
              <a:rPr dirty="0" sz="1500" spc="110">
                <a:latin typeface="Lucida Sans"/>
                <a:cs typeface="Lucida Sans"/>
              </a:rPr>
              <a:t> </a:t>
            </a:r>
            <a:r>
              <a:rPr dirty="0" sz="1500" spc="55">
                <a:latin typeface="Lucida Sans"/>
                <a:cs typeface="Lucida Sans"/>
              </a:rPr>
              <a:t>NOUMEA,</a:t>
            </a:r>
            <a:r>
              <a:rPr dirty="0" sz="1500" spc="110">
                <a:latin typeface="Lucida Sans"/>
                <a:cs typeface="Lucida Sans"/>
              </a:rPr>
              <a:t> </a:t>
            </a:r>
            <a:r>
              <a:rPr dirty="0" sz="1500">
                <a:latin typeface="Lucida Sans"/>
                <a:cs typeface="Lucida Sans"/>
              </a:rPr>
              <a:t>&amp;</a:t>
            </a:r>
            <a:r>
              <a:rPr dirty="0" sz="1500" spc="110">
                <a:latin typeface="Lucida Sans"/>
                <a:cs typeface="Lucida Sans"/>
              </a:rPr>
              <a:t> </a:t>
            </a:r>
            <a:r>
              <a:rPr dirty="0" sz="1500">
                <a:latin typeface="Lucida Sans"/>
                <a:cs typeface="Lucida Sans"/>
              </a:rPr>
              <a:t>PORT</a:t>
            </a:r>
            <a:r>
              <a:rPr dirty="0" sz="1500" spc="110">
                <a:latin typeface="Lucida Sans"/>
                <a:cs typeface="Lucida Sans"/>
              </a:rPr>
              <a:t> </a:t>
            </a:r>
            <a:r>
              <a:rPr dirty="0" sz="1500" spc="-20">
                <a:latin typeface="Lucida Sans"/>
                <a:cs typeface="Lucida Sans"/>
              </a:rPr>
              <a:t>VILA</a:t>
            </a:r>
            <a:endParaRPr sz="1500">
              <a:latin typeface="Lucida Sans"/>
              <a:cs typeface="Lucida Sans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23401" y="7704797"/>
            <a:ext cx="66675" cy="66675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2710726" y="7568272"/>
            <a:ext cx="317373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  <a:tabLst>
                <a:tab pos="1438275" algn="l"/>
                <a:tab pos="1718310" algn="l"/>
                <a:tab pos="1925955" algn="l"/>
                <a:tab pos="2466340" algn="l"/>
                <a:tab pos="2968625" algn="l"/>
              </a:tabLst>
            </a:pPr>
            <a:r>
              <a:rPr dirty="0" sz="1500" spc="40">
                <a:latin typeface="Lucida Sans"/>
                <a:cs typeface="Lucida Sans"/>
              </a:rPr>
              <a:t>Personalised</a:t>
            </a:r>
            <a:r>
              <a:rPr dirty="0" sz="1500">
                <a:latin typeface="Lucida Sans"/>
                <a:cs typeface="Lucida Sans"/>
              </a:rPr>
              <a:t>		</a:t>
            </a:r>
            <a:r>
              <a:rPr dirty="0" sz="1500" spc="-10">
                <a:latin typeface="Lucida Sans"/>
                <a:cs typeface="Lucida Sans"/>
              </a:rPr>
              <a:t>Services</a:t>
            </a:r>
            <a:r>
              <a:rPr dirty="0" sz="1500">
                <a:latin typeface="Lucida Sans"/>
                <a:cs typeface="Lucida Sans"/>
              </a:rPr>
              <a:t>		</a:t>
            </a:r>
            <a:r>
              <a:rPr dirty="0" sz="1500" spc="-25">
                <a:latin typeface="Lucida Sans"/>
                <a:cs typeface="Lucida Sans"/>
              </a:rPr>
              <a:t>to </a:t>
            </a:r>
            <a:r>
              <a:rPr dirty="0" sz="1500" spc="40">
                <a:latin typeface="Lucida Sans"/>
                <a:cs typeface="Lucida Sans"/>
              </a:rPr>
              <a:t>requirement</a:t>
            </a:r>
            <a:r>
              <a:rPr dirty="0" sz="1500">
                <a:latin typeface="Lucida Sans"/>
                <a:cs typeface="Lucida Sans"/>
              </a:rPr>
              <a:t>	</a:t>
            </a:r>
            <a:r>
              <a:rPr dirty="0" sz="1500" spc="-25">
                <a:latin typeface="Lucida Sans"/>
                <a:cs typeface="Lucida Sans"/>
              </a:rPr>
              <a:t>for</a:t>
            </a:r>
            <a:r>
              <a:rPr dirty="0" sz="1500">
                <a:latin typeface="Lucida Sans"/>
                <a:cs typeface="Lucida Sans"/>
              </a:rPr>
              <a:t>		</a:t>
            </a:r>
            <a:r>
              <a:rPr dirty="0" sz="1500" spc="-25">
                <a:latin typeface="Lucida Sans"/>
                <a:cs typeface="Lucida Sans"/>
              </a:rPr>
              <a:t>our</a:t>
            </a:r>
            <a:r>
              <a:rPr dirty="0" sz="1500">
                <a:latin typeface="Lucida Sans"/>
                <a:cs typeface="Lucida Sans"/>
              </a:rPr>
              <a:t>	</a:t>
            </a:r>
            <a:r>
              <a:rPr dirty="0" sz="1500" spc="-10">
                <a:latin typeface="Lucida Sans"/>
                <a:cs typeface="Lucida Sans"/>
              </a:rPr>
              <a:t>Pacific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996315" y="7568272"/>
            <a:ext cx="705485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24485">
              <a:lnSpc>
                <a:spcPct val="116700"/>
              </a:lnSpc>
              <a:spcBef>
                <a:spcPts val="100"/>
              </a:spcBef>
            </a:pPr>
            <a:r>
              <a:rPr dirty="0" sz="1500" spc="-20">
                <a:latin typeface="Lucida Sans"/>
                <a:cs typeface="Lucida Sans"/>
              </a:rPr>
              <a:t>suit </a:t>
            </a:r>
            <a:r>
              <a:rPr dirty="0" sz="1500" spc="-10">
                <a:latin typeface="Lucida Sans"/>
                <a:cs typeface="Lucida Sans"/>
              </a:rPr>
              <a:t>Islands</a:t>
            </a:r>
            <a:endParaRPr sz="1500">
              <a:latin typeface="Lucida Sans"/>
              <a:cs typeface="Lucida Sans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23401" y="8504897"/>
            <a:ext cx="66675" cy="66675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23401" y="9038301"/>
            <a:ext cx="66675" cy="66675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>
            <a:off x="2710726" y="8101672"/>
            <a:ext cx="3994150" cy="10922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500">
                <a:latin typeface="Lucida Sans"/>
                <a:cs typeface="Lucida Sans"/>
              </a:rPr>
              <a:t>customers</a:t>
            </a:r>
            <a:r>
              <a:rPr dirty="0" sz="1500" spc="180">
                <a:latin typeface="Lucida Sans"/>
                <a:cs typeface="Lucida Sans"/>
              </a:rPr>
              <a:t> </a:t>
            </a:r>
            <a:r>
              <a:rPr dirty="0" sz="1500">
                <a:latin typeface="Lucida Sans"/>
                <a:cs typeface="Lucida Sans"/>
              </a:rPr>
              <a:t>-</a:t>
            </a:r>
            <a:r>
              <a:rPr dirty="0" sz="1500" spc="185">
                <a:latin typeface="Lucida Sans"/>
                <a:cs typeface="Lucida Sans"/>
              </a:rPr>
              <a:t> </a:t>
            </a:r>
            <a:r>
              <a:rPr dirty="0" sz="1500" spc="50">
                <a:latin typeface="Lucida Sans"/>
                <a:cs typeface="Lucida Sans"/>
              </a:rPr>
              <a:t>CUSTOMER</a:t>
            </a:r>
            <a:r>
              <a:rPr dirty="0" sz="1500" spc="180">
                <a:latin typeface="Lucida Sans"/>
                <a:cs typeface="Lucida Sans"/>
              </a:rPr>
              <a:t> </a:t>
            </a:r>
            <a:r>
              <a:rPr dirty="0" sz="1500">
                <a:latin typeface="Lucida Sans"/>
                <a:cs typeface="Lucida Sans"/>
              </a:rPr>
              <a:t>CENTRIC</a:t>
            </a:r>
            <a:r>
              <a:rPr dirty="0" sz="1500" spc="185">
                <a:latin typeface="Lucida Sans"/>
                <a:cs typeface="Lucida Sans"/>
              </a:rPr>
              <a:t> </a:t>
            </a:r>
            <a:r>
              <a:rPr dirty="0" sz="1500" spc="-10">
                <a:latin typeface="Lucida Sans"/>
                <a:cs typeface="Lucida Sans"/>
              </a:rPr>
              <a:t>VISION</a:t>
            </a:r>
            <a:endParaRPr sz="1500">
              <a:latin typeface="Lucida Sans"/>
              <a:cs typeface="Lucida Sans"/>
            </a:endParaRPr>
          </a:p>
          <a:p>
            <a:pPr marL="12700" marR="8890">
              <a:lnSpc>
                <a:spcPct val="116700"/>
              </a:lnSpc>
            </a:pPr>
            <a:r>
              <a:rPr dirty="0" sz="1500">
                <a:latin typeface="Lucida Sans"/>
                <a:cs typeface="Lucida Sans"/>
              </a:rPr>
              <a:t>Strong</a:t>
            </a:r>
            <a:r>
              <a:rPr dirty="0" sz="1500" spc="305">
                <a:latin typeface="Lucida Sans"/>
                <a:cs typeface="Lucida Sans"/>
              </a:rPr>
              <a:t> </a:t>
            </a:r>
            <a:r>
              <a:rPr dirty="0" sz="1500">
                <a:latin typeface="Lucida Sans"/>
                <a:cs typeface="Lucida Sans"/>
              </a:rPr>
              <a:t>knowledge</a:t>
            </a:r>
            <a:r>
              <a:rPr dirty="0" sz="1500" spc="310">
                <a:latin typeface="Lucida Sans"/>
                <a:cs typeface="Lucida Sans"/>
              </a:rPr>
              <a:t> </a:t>
            </a:r>
            <a:r>
              <a:rPr dirty="0" sz="1500">
                <a:latin typeface="Lucida Sans"/>
                <a:cs typeface="Lucida Sans"/>
              </a:rPr>
              <a:t>and</a:t>
            </a:r>
            <a:r>
              <a:rPr dirty="0" sz="1500" spc="310">
                <a:latin typeface="Lucida Sans"/>
                <a:cs typeface="Lucida Sans"/>
              </a:rPr>
              <a:t> </a:t>
            </a:r>
            <a:r>
              <a:rPr dirty="0" sz="1500">
                <a:latin typeface="Lucida Sans"/>
                <a:cs typeface="Lucida Sans"/>
              </a:rPr>
              <a:t>experience</a:t>
            </a:r>
            <a:r>
              <a:rPr dirty="0" sz="1500" spc="310">
                <a:latin typeface="Lucida Sans"/>
                <a:cs typeface="Lucida Sans"/>
              </a:rPr>
              <a:t> </a:t>
            </a:r>
            <a:r>
              <a:rPr dirty="0" sz="1500">
                <a:latin typeface="Lucida Sans"/>
                <a:cs typeface="Lucida Sans"/>
              </a:rPr>
              <a:t>for</a:t>
            </a:r>
            <a:r>
              <a:rPr dirty="0" sz="1500" spc="310">
                <a:latin typeface="Lucida Sans"/>
                <a:cs typeface="Lucida Sans"/>
              </a:rPr>
              <a:t> </a:t>
            </a:r>
            <a:r>
              <a:rPr dirty="0" sz="1500" spc="-25">
                <a:latin typeface="Lucida Sans"/>
                <a:cs typeface="Lucida Sans"/>
              </a:rPr>
              <a:t>all </a:t>
            </a:r>
            <a:r>
              <a:rPr dirty="0" sz="1500">
                <a:latin typeface="Lucida Sans"/>
                <a:cs typeface="Lucida Sans"/>
              </a:rPr>
              <a:t>Pacific</a:t>
            </a:r>
            <a:r>
              <a:rPr dirty="0" sz="1500" spc="300">
                <a:latin typeface="Lucida Sans"/>
                <a:cs typeface="Lucida Sans"/>
              </a:rPr>
              <a:t> </a:t>
            </a:r>
            <a:r>
              <a:rPr dirty="0" sz="1500" spc="-10">
                <a:latin typeface="Lucida Sans"/>
                <a:cs typeface="Lucida Sans"/>
              </a:rPr>
              <a:t>Islands</a:t>
            </a:r>
            <a:endParaRPr sz="15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375285" algn="l"/>
                <a:tab pos="1705610" algn="l"/>
                <a:tab pos="2799715" algn="l"/>
                <a:tab pos="3186430" algn="l"/>
              </a:tabLst>
            </a:pPr>
            <a:r>
              <a:rPr dirty="0" sz="1500" spc="-25">
                <a:latin typeface="Lucida Sans"/>
                <a:cs typeface="Lucida Sans"/>
              </a:rPr>
              <a:t>IT</a:t>
            </a:r>
            <a:r>
              <a:rPr dirty="0" sz="1500">
                <a:latin typeface="Lucida Sans"/>
                <a:cs typeface="Lucida Sans"/>
              </a:rPr>
              <a:t>	</a:t>
            </a:r>
            <a:r>
              <a:rPr dirty="0" sz="1500" spc="-10">
                <a:latin typeface="Lucida Sans"/>
                <a:cs typeface="Lucida Sans"/>
              </a:rPr>
              <a:t>Customised</a:t>
            </a:r>
            <a:r>
              <a:rPr dirty="0" sz="1500">
                <a:latin typeface="Lucida Sans"/>
                <a:cs typeface="Lucida Sans"/>
              </a:rPr>
              <a:t>	</a:t>
            </a:r>
            <a:r>
              <a:rPr dirty="0" sz="1500" spc="-10">
                <a:latin typeface="Lucida Sans"/>
                <a:cs typeface="Lucida Sans"/>
              </a:rPr>
              <a:t>Solutions</a:t>
            </a:r>
            <a:r>
              <a:rPr dirty="0" sz="1500">
                <a:latin typeface="Lucida Sans"/>
                <a:cs typeface="Lucida Sans"/>
              </a:rPr>
              <a:t>	</a:t>
            </a:r>
            <a:r>
              <a:rPr dirty="0" sz="1500" spc="-25">
                <a:latin typeface="Lucida Sans"/>
                <a:cs typeface="Lucida Sans"/>
              </a:rPr>
              <a:t>to</a:t>
            </a:r>
            <a:r>
              <a:rPr dirty="0" sz="1500">
                <a:latin typeface="Lucida Sans"/>
                <a:cs typeface="Lucida Sans"/>
              </a:rPr>
              <a:t>	</a:t>
            </a:r>
            <a:r>
              <a:rPr dirty="0" sz="1500" spc="-10">
                <a:latin typeface="Lucida Sans"/>
                <a:cs typeface="Lucida Sans"/>
              </a:rPr>
              <a:t>improve</a:t>
            </a:r>
            <a:endParaRPr sz="1500">
              <a:latin typeface="Lucida Sans"/>
              <a:cs typeface="Lucida Sans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23401" y="9571701"/>
            <a:ext cx="66675" cy="66675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5846683" y="9473276"/>
            <a:ext cx="852169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latin typeface="Lucida Sans"/>
                <a:cs typeface="Lucida Sans"/>
              </a:rPr>
              <a:t>Effective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710726" y="9168476"/>
            <a:ext cx="2959735" cy="825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  <a:tabLst>
                <a:tab pos="1289050" algn="l"/>
                <a:tab pos="1680210" algn="l"/>
                <a:tab pos="2670175" algn="l"/>
              </a:tabLst>
            </a:pPr>
            <a:r>
              <a:rPr dirty="0" sz="1500">
                <a:latin typeface="Lucida Sans"/>
                <a:cs typeface="Lucida Sans"/>
              </a:rPr>
              <a:t>efficiencies</a:t>
            </a:r>
            <a:r>
              <a:rPr dirty="0" sz="1500" spc="300">
                <a:latin typeface="Lucida Sans"/>
                <a:cs typeface="Lucida Sans"/>
              </a:rPr>
              <a:t> </a:t>
            </a:r>
            <a:r>
              <a:rPr dirty="0" sz="1500">
                <a:latin typeface="Lucida Sans"/>
                <a:cs typeface="Lucida Sans"/>
              </a:rPr>
              <a:t>and</a:t>
            </a:r>
            <a:r>
              <a:rPr dirty="0" sz="1500" spc="305">
                <a:latin typeface="Lucida Sans"/>
                <a:cs typeface="Lucida Sans"/>
              </a:rPr>
              <a:t> </a:t>
            </a:r>
            <a:r>
              <a:rPr dirty="0" sz="1500" spc="-10">
                <a:latin typeface="Lucida Sans"/>
                <a:cs typeface="Lucida Sans"/>
              </a:rPr>
              <a:t>effectiveness Integration</a:t>
            </a:r>
            <a:r>
              <a:rPr dirty="0" sz="1500">
                <a:latin typeface="Lucida Sans"/>
                <a:cs typeface="Lucida Sans"/>
              </a:rPr>
              <a:t>	</a:t>
            </a:r>
            <a:r>
              <a:rPr dirty="0" sz="1500" spc="-25">
                <a:latin typeface="Lucida Sans"/>
                <a:cs typeface="Lucida Sans"/>
              </a:rPr>
              <a:t>of</a:t>
            </a:r>
            <a:r>
              <a:rPr dirty="0" sz="1500">
                <a:latin typeface="Lucida Sans"/>
                <a:cs typeface="Lucida Sans"/>
              </a:rPr>
              <a:t>	</a:t>
            </a:r>
            <a:r>
              <a:rPr dirty="0" sz="1500" spc="-10">
                <a:latin typeface="Lucida Sans"/>
                <a:cs typeface="Lucida Sans"/>
              </a:rPr>
              <a:t>Services</a:t>
            </a:r>
            <a:r>
              <a:rPr dirty="0" sz="1500">
                <a:latin typeface="Lucida Sans"/>
                <a:cs typeface="Lucida Sans"/>
              </a:rPr>
              <a:t>	</a:t>
            </a:r>
            <a:r>
              <a:rPr dirty="0" sz="1500" spc="-25">
                <a:latin typeface="Lucida Sans"/>
                <a:cs typeface="Lucida Sans"/>
              </a:rPr>
              <a:t>for </a:t>
            </a:r>
            <a:r>
              <a:rPr dirty="0" sz="1500">
                <a:latin typeface="Lucida Sans"/>
                <a:cs typeface="Lucida Sans"/>
              </a:rPr>
              <a:t>Logistics</a:t>
            </a:r>
            <a:r>
              <a:rPr dirty="0" sz="1500" spc="185">
                <a:latin typeface="Lucida Sans"/>
                <a:cs typeface="Lucida Sans"/>
              </a:rPr>
              <a:t> </a:t>
            </a:r>
            <a:r>
              <a:rPr dirty="0" sz="1500" spc="-10">
                <a:latin typeface="Lucida Sans"/>
                <a:cs typeface="Lucida Sans"/>
              </a:rPr>
              <a:t>Solutions</a:t>
            </a:r>
            <a:endParaRPr sz="15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0" y="7875587"/>
              <a:ext cx="13687425" cy="2409825"/>
            </a:xfrm>
            <a:custGeom>
              <a:avLst/>
              <a:gdLst/>
              <a:ahLst/>
              <a:cxnLst/>
              <a:rect l="l" t="t" r="r" b="b"/>
              <a:pathLst>
                <a:path w="13687425" h="2409825">
                  <a:moveTo>
                    <a:pt x="13687425" y="0"/>
                  </a:moveTo>
                  <a:lnTo>
                    <a:pt x="0" y="0"/>
                  </a:lnTo>
                  <a:lnTo>
                    <a:pt x="0" y="2409825"/>
                  </a:lnTo>
                  <a:lnTo>
                    <a:pt x="13687425" y="2409825"/>
                  </a:lnTo>
                  <a:lnTo>
                    <a:pt x="13687425" y="0"/>
                  </a:lnTo>
                  <a:close/>
                </a:path>
              </a:pathLst>
            </a:custGeom>
            <a:solidFill>
              <a:srgbClr val="727272">
                <a:alpha val="4274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5812" y="8438276"/>
              <a:ext cx="1371599" cy="137159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3095" y="8438276"/>
              <a:ext cx="1371599" cy="137159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3050" y="8423455"/>
              <a:ext cx="1390649" cy="139064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50587" y="8423455"/>
              <a:ext cx="1390649" cy="139064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3683234" y="0"/>
              <a:ext cx="4605020" cy="10287000"/>
            </a:xfrm>
            <a:custGeom>
              <a:avLst/>
              <a:gdLst/>
              <a:ahLst/>
              <a:cxnLst/>
              <a:rect l="l" t="t" r="r" b="b"/>
              <a:pathLst>
                <a:path w="4605019" h="10287000">
                  <a:moveTo>
                    <a:pt x="0" y="0"/>
                  </a:moveTo>
                  <a:lnTo>
                    <a:pt x="0" y="10286999"/>
                  </a:lnTo>
                  <a:lnTo>
                    <a:pt x="4604764" y="10286999"/>
                  </a:lnTo>
                  <a:lnTo>
                    <a:pt x="4604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272">
                <a:alpha val="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516382" y="1978977"/>
              <a:ext cx="370205" cy="4031615"/>
            </a:xfrm>
            <a:custGeom>
              <a:avLst/>
              <a:gdLst/>
              <a:ahLst/>
              <a:cxnLst/>
              <a:rect l="l" t="t" r="r" b="b"/>
              <a:pathLst>
                <a:path w="370205" h="4031615">
                  <a:moveTo>
                    <a:pt x="369671" y="3762743"/>
                  </a:moveTo>
                  <a:lnTo>
                    <a:pt x="111988" y="3499624"/>
                  </a:lnTo>
                  <a:lnTo>
                    <a:pt x="83769" y="3485451"/>
                  </a:lnTo>
                  <a:lnTo>
                    <a:pt x="52755" y="3490430"/>
                  </a:lnTo>
                  <a:lnTo>
                    <a:pt x="24904" y="3509556"/>
                  </a:lnTo>
                  <a:lnTo>
                    <a:pt x="6197" y="3537851"/>
                  </a:lnTo>
                  <a:lnTo>
                    <a:pt x="2578" y="3570313"/>
                  </a:lnTo>
                  <a:lnTo>
                    <a:pt x="20040" y="3601948"/>
                  </a:lnTo>
                  <a:lnTo>
                    <a:pt x="182981" y="3762743"/>
                  </a:lnTo>
                  <a:lnTo>
                    <a:pt x="14706" y="3920871"/>
                  </a:lnTo>
                  <a:lnTo>
                    <a:pt x="0" y="3954246"/>
                  </a:lnTo>
                  <a:lnTo>
                    <a:pt x="11239" y="3990213"/>
                  </a:lnTo>
                  <a:lnTo>
                    <a:pt x="39293" y="4019194"/>
                  </a:lnTo>
                  <a:lnTo>
                    <a:pt x="75069" y="4031602"/>
                  </a:lnTo>
                  <a:lnTo>
                    <a:pt x="109448" y="4017873"/>
                  </a:lnTo>
                  <a:lnTo>
                    <a:pt x="369671" y="3762743"/>
                  </a:lnTo>
                  <a:close/>
                </a:path>
                <a:path w="370205" h="4031615">
                  <a:moveTo>
                    <a:pt x="369671" y="2020392"/>
                  </a:moveTo>
                  <a:lnTo>
                    <a:pt x="111988" y="1757286"/>
                  </a:lnTo>
                  <a:lnTo>
                    <a:pt x="83769" y="1743113"/>
                  </a:lnTo>
                  <a:lnTo>
                    <a:pt x="52755" y="1748091"/>
                  </a:lnTo>
                  <a:lnTo>
                    <a:pt x="24904" y="1767217"/>
                  </a:lnTo>
                  <a:lnTo>
                    <a:pt x="6197" y="1795513"/>
                  </a:lnTo>
                  <a:lnTo>
                    <a:pt x="2578" y="1827974"/>
                  </a:lnTo>
                  <a:lnTo>
                    <a:pt x="20040" y="1859610"/>
                  </a:lnTo>
                  <a:lnTo>
                    <a:pt x="182981" y="2020392"/>
                  </a:lnTo>
                  <a:lnTo>
                    <a:pt x="14706" y="2178532"/>
                  </a:lnTo>
                  <a:lnTo>
                    <a:pt x="0" y="2211908"/>
                  </a:lnTo>
                  <a:lnTo>
                    <a:pt x="11239" y="2247874"/>
                  </a:lnTo>
                  <a:lnTo>
                    <a:pt x="39293" y="2276856"/>
                  </a:lnTo>
                  <a:lnTo>
                    <a:pt x="75069" y="2289264"/>
                  </a:lnTo>
                  <a:lnTo>
                    <a:pt x="109448" y="2275535"/>
                  </a:lnTo>
                  <a:lnTo>
                    <a:pt x="369671" y="2020392"/>
                  </a:lnTo>
                  <a:close/>
                </a:path>
                <a:path w="370205" h="4031615">
                  <a:moveTo>
                    <a:pt x="369671" y="277279"/>
                  </a:moveTo>
                  <a:lnTo>
                    <a:pt x="111988" y="14160"/>
                  </a:lnTo>
                  <a:lnTo>
                    <a:pt x="83769" y="0"/>
                  </a:lnTo>
                  <a:lnTo>
                    <a:pt x="52755" y="4965"/>
                  </a:lnTo>
                  <a:lnTo>
                    <a:pt x="24904" y="24104"/>
                  </a:lnTo>
                  <a:lnTo>
                    <a:pt x="6197" y="52387"/>
                  </a:lnTo>
                  <a:lnTo>
                    <a:pt x="2578" y="84848"/>
                  </a:lnTo>
                  <a:lnTo>
                    <a:pt x="20040" y="116484"/>
                  </a:lnTo>
                  <a:lnTo>
                    <a:pt x="182981" y="277279"/>
                  </a:lnTo>
                  <a:lnTo>
                    <a:pt x="14706" y="435406"/>
                  </a:lnTo>
                  <a:lnTo>
                    <a:pt x="0" y="468795"/>
                  </a:lnTo>
                  <a:lnTo>
                    <a:pt x="11239" y="504761"/>
                  </a:lnTo>
                  <a:lnTo>
                    <a:pt x="39293" y="533730"/>
                  </a:lnTo>
                  <a:lnTo>
                    <a:pt x="75069" y="546150"/>
                  </a:lnTo>
                  <a:lnTo>
                    <a:pt x="109448" y="532422"/>
                  </a:lnTo>
                  <a:lnTo>
                    <a:pt x="369671" y="277279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305435">
              <a:lnSpc>
                <a:spcPct val="114599"/>
              </a:lnSpc>
              <a:spcBef>
                <a:spcPts val="100"/>
              </a:spcBef>
            </a:pPr>
            <a:r>
              <a:rPr dirty="0" spc="-50"/>
              <a:t>World</a:t>
            </a:r>
            <a:r>
              <a:rPr dirty="0" spc="-85"/>
              <a:t> </a:t>
            </a:r>
            <a:r>
              <a:rPr dirty="0" spc="-125"/>
              <a:t>Cargo</a:t>
            </a:r>
            <a:r>
              <a:rPr dirty="0" spc="-85"/>
              <a:t> </a:t>
            </a:r>
            <a:r>
              <a:rPr dirty="0" spc="-135"/>
              <a:t>Pacific</a:t>
            </a:r>
            <a:r>
              <a:rPr dirty="0" spc="-80"/>
              <a:t> </a:t>
            </a:r>
            <a:r>
              <a:rPr dirty="0" spc="-130"/>
              <a:t>is</a:t>
            </a:r>
            <a:r>
              <a:rPr dirty="0" spc="-85"/>
              <a:t> </a:t>
            </a:r>
            <a:r>
              <a:rPr dirty="0" spc="-45"/>
              <a:t>unique</a:t>
            </a:r>
            <a:r>
              <a:rPr dirty="0" spc="-85"/>
              <a:t> </a:t>
            </a:r>
            <a:r>
              <a:rPr dirty="0" spc="-20"/>
              <a:t>in</a:t>
            </a:r>
            <a:r>
              <a:rPr dirty="0" spc="-80"/>
              <a:t> </a:t>
            </a:r>
            <a:r>
              <a:rPr dirty="0" spc="-20"/>
              <a:t>our</a:t>
            </a:r>
            <a:r>
              <a:rPr dirty="0" spc="-85"/>
              <a:t> approach </a:t>
            </a:r>
            <a:r>
              <a:rPr dirty="0" spc="-60"/>
              <a:t>to</a:t>
            </a:r>
            <a:r>
              <a:rPr dirty="0" spc="-80"/>
              <a:t> worldwide</a:t>
            </a:r>
            <a:r>
              <a:rPr dirty="0" spc="-85"/>
              <a:t> </a:t>
            </a:r>
            <a:r>
              <a:rPr dirty="0" spc="-70"/>
              <a:t>operations</a:t>
            </a:r>
            <a:r>
              <a:rPr dirty="0" spc="-85"/>
              <a:t> </a:t>
            </a:r>
            <a:r>
              <a:rPr dirty="0" spc="-70"/>
              <a:t>and</a:t>
            </a:r>
            <a:r>
              <a:rPr dirty="0" spc="-80"/>
              <a:t> </a:t>
            </a:r>
            <a:r>
              <a:rPr dirty="0" spc="-114"/>
              <a:t>coverage.</a:t>
            </a:r>
            <a:r>
              <a:rPr dirty="0" spc="-85"/>
              <a:t> </a:t>
            </a:r>
            <a:r>
              <a:rPr dirty="0" spc="-170"/>
              <a:t>WCP</a:t>
            </a:r>
            <a:r>
              <a:rPr dirty="0" spc="-85"/>
              <a:t> </a:t>
            </a:r>
            <a:r>
              <a:rPr dirty="0" spc="-160"/>
              <a:t>GLOBAL</a:t>
            </a:r>
            <a:r>
              <a:rPr dirty="0" spc="-80"/>
              <a:t> </a:t>
            </a:r>
            <a:r>
              <a:rPr dirty="0" spc="-25"/>
              <a:t>is </a:t>
            </a:r>
            <a:r>
              <a:rPr dirty="0" spc="-30"/>
              <a:t>your</a:t>
            </a:r>
            <a:r>
              <a:rPr dirty="0" spc="-85"/>
              <a:t> </a:t>
            </a:r>
            <a:r>
              <a:rPr dirty="0" spc="-70"/>
              <a:t>"Worldwide</a:t>
            </a:r>
            <a:r>
              <a:rPr dirty="0" spc="-85"/>
              <a:t> </a:t>
            </a:r>
            <a:r>
              <a:rPr dirty="0" spc="-80"/>
              <a:t>Consol/Groupage </a:t>
            </a:r>
            <a:r>
              <a:rPr dirty="0" spc="-75"/>
              <a:t>Hub</a:t>
            </a:r>
            <a:r>
              <a:rPr dirty="0" spc="-85"/>
              <a:t> </a:t>
            </a:r>
            <a:r>
              <a:rPr dirty="0" spc="-60"/>
              <a:t>solution</a:t>
            </a:r>
            <a:r>
              <a:rPr dirty="0" spc="-80"/>
              <a:t> </a:t>
            </a:r>
            <a:r>
              <a:rPr dirty="0" spc="-50"/>
              <a:t>partner".</a:t>
            </a:r>
            <a:r>
              <a:rPr dirty="0" spc="-85"/>
              <a:t> </a:t>
            </a:r>
            <a:r>
              <a:rPr dirty="0" spc="-120"/>
              <a:t>Specialising</a:t>
            </a:r>
            <a:r>
              <a:rPr dirty="0" spc="-85"/>
              <a:t> </a:t>
            </a:r>
            <a:r>
              <a:rPr dirty="0" spc="-20"/>
              <a:t>in</a:t>
            </a:r>
            <a:r>
              <a:rPr dirty="0" spc="-80"/>
              <a:t> </a:t>
            </a:r>
            <a:r>
              <a:rPr dirty="0" spc="-215"/>
              <a:t>LCL</a:t>
            </a:r>
            <a:r>
              <a:rPr dirty="0" spc="-85"/>
              <a:t> </a:t>
            </a:r>
            <a:r>
              <a:rPr dirty="0" spc="-65"/>
              <a:t>Imports</a:t>
            </a:r>
            <a:r>
              <a:rPr dirty="0" spc="-80"/>
              <a:t> </a:t>
            </a:r>
            <a:r>
              <a:rPr dirty="0" spc="-70"/>
              <a:t>and</a:t>
            </a:r>
            <a:r>
              <a:rPr dirty="0" spc="-85"/>
              <a:t> </a:t>
            </a:r>
            <a:r>
              <a:rPr dirty="0" spc="-10"/>
              <a:t>Exports </a:t>
            </a:r>
            <a:r>
              <a:rPr dirty="0" spc="-70"/>
              <a:t>Consolidation/Groupage</a:t>
            </a:r>
            <a:r>
              <a:rPr dirty="0" spc="-85"/>
              <a:t> </a:t>
            </a:r>
            <a:r>
              <a:rPr dirty="0" spc="-130"/>
              <a:t>Service</a:t>
            </a:r>
            <a:r>
              <a:rPr dirty="0" spc="-80"/>
              <a:t> </a:t>
            </a:r>
            <a:r>
              <a:rPr dirty="0" spc="-60"/>
              <a:t>to</a:t>
            </a:r>
            <a:r>
              <a:rPr dirty="0" spc="-80"/>
              <a:t> </a:t>
            </a:r>
            <a:r>
              <a:rPr dirty="0" spc="-70"/>
              <a:t>and</a:t>
            </a:r>
            <a:r>
              <a:rPr dirty="0" spc="-80"/>
              <a:t> </a:t>
            </a:r>
            <a:r>
              <a:rPr dirty="0" spc="-10"/>
              <a:t>from</a:t>
            </a:r>
            <a:r>
              <a:rPr dirty="0" spc="-80"/>
              <a:t> </a:t>
            </a:r>
            <a:r>
              <a:rPr dirty="0" spc="-114"/>
              <a:t>New</a:t>
            </a:r>
            <a:r>
              <a:rPr dirty="0" spc="-85"/>
              <a:t> </a:t>
            </a:r>
            <a:r>
              <a:rPr dirty="0" spc="-110"/>
              <a:t>Zealand</a:t>
            </a:r>
            <a:r>
              <a:rPr dirty="0" spc="-80"/>
              <a:t> </a:t>
            </a:r>
            <a:r>
              <a:rPr dirty="0" spc="-60"/>
              <a:t>with</a:t>
            </a:r>
            <a:r>
              <a:rPr dirty="0" spc="-80"/>
              <a:t> </a:t>
            </a:r>
            <a:r>
              <a:rPr dirty="0" spc="-55"/>
              <a:t>the</a:t>
            </a:r>
            <a:r>
              <a:rPr dirty="0" spc="-80"/>
              <a:t> </a:t>
            </a:r>
            <a:r>
              <a:rPr dirty="0" spc="-10"/>
              <a:t>World.</a:t>
            </a:r>
          </a:p>
          <a:p>
            <a:pPr marL="12700" marR="26670">
              <a:lnSpc>
                <a:spcPct val="114599"/>
              </a:lnSpc>
            </a:pPr>
            <a:r>
              <a:rPr dirty="0">
                <a:latin typeface="Lucida Sans"/>
                <a:cs typeface="Lucida Sans"/>
              </a:rPr>
              <a:t>WCP</a:t>
            </a:r>
            <a:r>
              <a:rPr dirty="0" spc="-75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have</a:t>
            </a:r>
            <a:r>
              <a:rPr dirty="0" spc="-70">
                <a:latin typeface="Lucida Sans"/>
                <a:cs typeface="Lucida Sans"/>
              </a:rPr>
              <a:t> </a:t>
            </a:r>
            <a:r>
              <a:rPr dirty="0" spc="-25">
                <a:latin typeface="Lucida Sans"/>
                <a:cs typeface="Lucida Sans"/>
              </a:rPr>
              <a:t>built</a:t>
            </a:r>
            <a:r>
              <a:rPr dirty="0" spc="-7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a</a:t>
            </a:r>
            <a:r>
              <a:rPr dirty="0" spc="-70">
                <a:latin typeface="Lucida Sans"/>
                <a:cs typeface="Lucida Sans"/>
              </a:rPr>
              <a:t> </a:t>
            </a:r>
            <a:r>
              <a:rPr dirty="0" spc="-10">
                <a:latin typeface="Lucida Sans"/>
                <a:cs typeface="Lucida Sans"/>
              </a:rPr>
              <a:t>network</a:t>
            </a:r>
            <a:r>
              <a:rPr dirty="0" spc="-7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of</a:t>
            </a:r>
            <a:r>
              <a:rPr dirty="0" spc="-75">
                <a:latin typeface="Lucida Sans"/>
                <a:cs typeface="Lucida Sans"/>
              </a:rPr>
              <a:t> </a:t>
            </a:r>
            <a:r>
              <a:rPr dirty="0" spc="-25">
                <a:latin typeface="Lucida Sans"/>
                <a:cs typeface="Lucida Sans"/>
              </a:rPr>
              <a:t>competent,</a:t>
            </a:r>
            <a:r>
              <a:rPr dirty="0" spc="-70">
                <a:latin typeface="Lucida Sans"/>
                <a:cs typeface="Lucida Sans"/>
              </a:rPr>
              <a:t> </a:t>
            </a:r>
            <a:r>
              <a:rPr dirty="0" spc="-30">
                <a:latin typeface="Lucida Sans"/>
                <a:cs typeface="Lucida Sans"/>
              </a:rPr>
              <a:t>experienced,</a:t>
            </a:r>
            <a:r>
              <a:rPr dirty="0" spc="-70">
                <a:latin typeface="Lucida Sans"/>
                <a:cs typeface="Lucida Sans"/>
              </a:rPr>
              <a:t> </a:t>
            </a:r>
            <a:r>
              <a:rPr dirty="0" spc="-30">
                <a:latin typeface="Lucida Sans"/>
                <a:cs typeface="Lucida Sans"/>
              </a:rPr>
              <a:t>responsible,</a:t>
            </a:r>
            <a:r>
              <a:rPr dirty="0" spc="-70">
                <a:latin typeface="Lucida Sans"/>
                <a:cs typeface="Lucida Sans"/>
              </a:rPr>
              <a:t> </a:t>
            </a:r>
            <a:r>
              <a:rPr dirty="0" spc="-25">
                <a:latin typeface="Lucida Sans"/>
                <a:cs typeface="Lucida Sans"/>
              </a:rPr>
              <a:t>trustworthy,</a:t>
            </a:r>
            <a:r>
              <a:rPr dirty="0" spc="-70">
                <a:latin typeface="Lucida Sans"/>
                <a:cs typeface="Lucida Sans"/>
              </a:rPr>
              <a:t> </a:t>
            </a:r>
            <a:r>
              <a:rPr dirty="0" spc="-45">
                <a:latin typeface="Lucida Sans"/>
                <a:cs typeface="Lucida Sans"/>
              </a:rPr>
              <a:t>agile</a:t>
            </a:r>
            <a:r>
              <a:rPr dirty="0" spc="-75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and</a:t>
            </a:r>
            <a:r>
              <a:rPr dirty="0" spc="-70">
                <a:latin typeface="Lucida Sans"/>
                <a:cs typeface="Lucida Sans"/>
              </a:rPr>
              <a:t> </a:t>
            </a:r>
            <a:r>
              <a:rPr dirty="0" spc="-25">
                <a:latin typeface="Lucida Sans"/>
                <a:cs typeface="Lucida Sans"/>
              </a:rPr>
              <a:t>competitive</a:t>
            </a:r>
            <a:r>
              <a:rPr dirty="0" spc="-70">
                <a:latin typeface="Lucida Sans"/>
                <a:cs typeface="Lucida Sans"/>
              </a:rPr>
              <a:t> </a:t>
            </a:r>
            <a:r>
              <a:rPr dirty="0" spc="-10">
                <a:latin typeface="Lucida Sans"/>
                <a:cs typeface="Lucida Sans"/>
              </a:rPr>
              <a:t>partners </a:t>
            </a:r>
            <a:r>
              <a:rPr dirty="0">
                <a:latin typeface="Lucida Sans"/>
                <a:cs typeface="Lucida Sans"/>
              </a:rPr>
              <a:t>who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are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the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 spc="-30">
                <a:latin typeface="Lucida Sans"/>
                <a:cs typeface="Lucida Sans"/>
              </a:rPr>
              <a:t>extension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of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 spc="-20">
                <a:latin typeface="Lucida Sans"/>
                <a:cs typeface="Lucida Sans"/>
              </a:rPr>
              <a:t>WCP.</a:t>
            </a:r>
          </a:p>
          <a:p>
            <a:pPr marL="12700" marR="23495">
              <a:lnSpc>
                <a:spcPct val="114599"/>
              </a:lnSpc>
            </a:pPr>
            <a:r>
              <a:rPr dirty="0">
                <a:latin typeface="Lucida Sans"/>
                <a:cs typeface="Lucida Sans"/>
              </a:rPr>
              <a:t>Our</a:t>
            </a:r>
            <a:r>
              <a:rPr dirty="0" spc="-105">
                <a:latin typeface="Lucida Sans"/>
                <a:cs typeface="Lucida Sans"/>
              </a:rPr>
              <a:t> </a:t>
            </a:r>
            <a:r>
              <a:rPr dirty="0" spc="-40">
                <a:latin typeface="Lucida Sans"/>
                <a:cs typeface="Lucida Sans"/>
              </a:rPr>
              <a:t>global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partners</a:t>
            </a:r>
            <a:r>
              <a:rPr dirty="0" spc="-10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each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 spc="-45">
                <a:latin typeface="Lucida Sans"/>
                <a:cs typeface="Lucida Sans"/>
              </a:rPr>
              <a:t>specialize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 spc="-10">
                <a:latin typeface="Lucida Sans"/>
                <a:cs typeface="Lucida Sans"/>
              </a:rPr>
              <a:t>in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 spc="-10">
                <a:latin typeface="Lucida Sans"/>
                <a:cs typeface="Lucida Sans"/>
              </a:rPr>
              <a:t>certain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areas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of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 spc="-25">
                <a:latin typeface="Lucida Sans"/>
                <a:cs typeface="Lucida Sans"/>
              </a:rPr>
              <a:t>supply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 spc="-35">
                <a:latin typeface="Lucida Sans"/>
                <a:cs typeface="Lucida Sans"/>
              </a:rPr>
              <a:t>chain,</a:t>
            </a:r>
            <a:r>
              <a:rPr dirty="0" spc="-100">
                <a:latin typeface="Lucida Sans"/>
                <a:cs typeface="Lucida Sans"/>
              </a:rPr>
              <a:t> </a:t>
            </a:r>
            <a:r>
              <a:rPr dirty="0" spc="-55">
                <a:latin typeface="Lucida Sans"/>
                <a:cs typeface="Lucida Sans"/>
              </a:rPr>
              <a:t>logistics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and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 spc="-30">
                <a:latin typeface="Lucida Sans"/>
                <a:cs typeface="Lucida Sans"/>
              </a:rPr>
              <a:t>freight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 spc="-30">
                <a:latin typeface="Lucida Sans"/>
                <a:cs typeface="Lucida Sans"/>
              </a:rPr>
              <a:t>forwarding.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 spc="-40">
                <a:latin typeface="Lucida Sans"/>
                <a:cs typeface="Lucida Sans"/>
              </a:rPr>
              <a:t>They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 spc="-20">
                <a:latin typeface="Lucida Sans"/>
                <a:cs typeface="Lucida Sans"/>
              </a:rPr>
              <a:t>each </a:t>
            </a:r>
            <a:r>
              <a:rPr dirty="0">
                <a:latin typeface="Lucida Sans"/>
                <a:cs typeface="Lucida Sans"/>
              </a:rPr>
              <a:t>have</a:t>
            </a:r>
            <a:r>
              <a:rPr dirty="0" spc="-100">
                <a:latin typeface="Lucida Sans"/>
                <a:cs typeface="Lucida Sans"/>
              </a:rPr>
              <a:t> </a:t>
            </a:r>
            <a:r>
              <a:rPr dirty="0" spc="-10">
                <a:latin typeface="Lucida Sans"/>
                <a:cs typeface="Lucida Sans"/>
              </a:rPr>
              <a:t>their</a:t>
            </a:r>
            <a:r>
              <a:rPr dirty="0" spc="-100">
                <a:latin typeface="Lucida Sans"/>
                <a:cs typeface="Lucida Sans"/>
              </a:rPr>
              <a:t> </a:t>
            </a:r>
            <a:r>
              <a:rPr dirty="0" spc="-30">
                <a:latin typeface="Lucida Sans"/>
                <a:cs typeface="Lucida Sans"/>
              </a:rPr>
              <a:t>strengths</a:t>
            </a:r>
            <a:r>
              <a:rPr dirty="0" spc="-10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to</a:t>
            </a:r>
            <a:r>
              <a:rPr dirty="0" spc="-100">
                <a:latin typeface="Lucida Sans"/>
                <a:cs typeface="Lucida Sans"/>
              </a:rPr>
              <a:t> </a:t>
            </a:r>
            <a:r>
              <a:rPr dirty="0" spc="-10">
                <a:latin typeface="Lucida Sans"/>
                <a:cs typeface="Lucida Sans"/>
              </a:rPr>
              <a:t>secure</a:t>
            </a:r>
            <a:r>
              <a:rPr dirty="0" spc="-100">
                <a:latin typeface="Lucida Sans"/>
                <a:cs typeface="Lucida Sans"/>
              </a:rPr>
              <a:t> </a:t>
            </a:r>
            <a:r>
              <a:rPr dirty="0" spc="-10">
                <a:latin typeface="Lucida Sans"/>
                <a:cs typeface="Lucida Sans"/>
              </a:rPr>
              <a:t>space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 spc="-10">
                <a:latin typeface="Lucida Sans"/>
                <a:cs typeface="Lucida Sans"/>
              </a:rPr>
              <a:t>with</a:t>
            </a:r>
            <a:r>
              <a:rPr dirty="0" spc="-10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ocean</a:t>
            </a:r>
            <a:r>
              <a:rPr dirty="0" spc="-10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and</a:t>
            </a:r>
            <a:r>
              <a:rPr dirty="0" spc="-10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air</a:t>
            </a:r>
            <a:r>
              <a:rPr dirty="0" spc="-100">
                <a:latin typeface="Lucida Sans"/>
                <a:cs typeface="Lucida Sans"/>
              </a:rPr>
              <a:t> </a:t>
            </a:r>
            <a:r>
              <a:rPr dirty="0" spc="-25">
                <a:latin typeface="Lucida Sans"/>
                <a:cs typeface="Lucida Sans"/>
              </a:rPr>
              <a:t>carriers,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 spc="-10">
                <a:latin typeface="Lucida Sans"/>
                <a:cs typeface="Lucida Sans"/>
              </a:rPr>
              <a:t>develop</a:t>
            </a:r>
            <a:r>
              <a:rPr dirty="0" spc="-100">
                <a:latin typeface="Lucida Sans"/>
                <a:cs typeface="Lucida Sans"/>
              </a:rPr>
              <a:t> </a:t>
            </a:r>
            <a:r>
              <a:rPr dirty="0" spc="-25">
                <a:latin typeface="Lucida Sans"/>
                <a:cs typeface="Lucida Sans"/>
              </a:rPr>
              <a:t>in-</a:t>
            </a:r>
            <a:r>
              <a:rPr dirty="0" spc="-20">
                <a:latin typeface="Lucida Sans"/>
                <a:cs typeface="Lucida Sans"/>
              </a:rPr>
              <a:t>country</a:t>
            </a:r>
            <a:r>
              <a:rPr dirty="0" spc="-100">
                <a:latin typeface="Lucida Sans"/>
                <a:cs typeface="Lucida Sans"/>
              </a:rPr>
              <a:t> </a:t>
            </a:r>
            <a:r>
              <a:rPr dirty="0" spc="-20">
                <a:latin typeface="Lucida Sans"/>
                <a:cs typeface="Lucida Sans"/>
              </a:rPr>
              <a:t>warehousing</a:t>
            </a:r>
            <a:r>
              <a:rPr dirty="0" spc="-100">
                <a:latin typeface="Lucida Sans"/>
                <a:cs typeface="Lucida Sans"/>
              </a:rPr>
              <a:t> </a:t>
            </a:r>
            <a:r>
              <a:rPr dirty="0" spc="-25">
                <a:latin typeface="Lucida Sans"/>
                <a:cs typeface="Lucida Sans"/>
              </a:rPr>
              <a:t>and </a:t>
            </a:r>
            <a:r>
              <a:rPr dirty="0" spc="-35">
                <a:latin typeface="Lucida Sans"/>
                <a:cs typeface="Lucida Sans"/>
              </a:rPr>
              <a:t>distribution,</a:t>
            </a:r>
            <a:r>
              <a:rPr dirty="0" spc="-100">
                <a:latin typeface="Lucida Sans"/>
                <a:cs typeface="Lucida Sans"/>
              </a:rPr>
              <a:t> </a:t>
            </a:r>
            <a:r>
              <a:rPr dirty="0" spc="-10">
                <a:latin typeface="Lucida Sans"/>
                <a:cs typeface="Lucida Sans"/>
              </a:rPr>
              <a:t>secure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the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 spc="-40">
                <a:latin typeface="Lucida Sans"/>
                <a:cs typeface="Lucida Sans"/>
              </a:rPr>
              <a:t>right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 spc="-40">
                <a:latin typeface="Lucida Sans"/>
                <a:cs typeface="Lucida Sans"/>
              </a:rPr>
              <a:t>truckers,</a:t>
            </a:r>
            <a:r>
              <a:rPr dirty="0" spc="-80">
                <a:latin typeface="Lucida Sans"/>
                <a:cs typeface="Lucida Sans"/>
              </a:rPr>
              <a:t> </a:t>
            </a:r>
            <a:r>
              <a:rPr dirty="0" spc="-10">
                <a:latin typeface="Lucida Sans"/>
                <a:cs typeface="Lucida Sans"/>
              </a:rPr>
              <a:t>develop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 spc="-80">
                <a:latin typeface="Lucida Sans"/>
                <a:cs typeface="Lucida Sans"/>
              </a:rPr>
              <a:t>IT</a:t>
            </a:r>
            <a:r>
              <a:rPr dirty="0" spc="-7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and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 spc="-60">
                <a:latin typeface="Lucida Sans"/>
                <a:cs typeface="Lucida Sans"/>
              </a:rPr>
              <a:t>Track/Trace</a:t>
            </a:r>
            <a:r>
              <a:rPr dirty="0" spc="-80">
                <a:latin typeface="Lucida Sans"/>
                <a:cs typeface="Lucida Sans"/>
              </a:rPr>
              <a:t> </a:t>
            </a:r>
            <a:r>
              <a:rPr dirty="0" spc="-40">
                <a:latin typeface="Lucida Sans"/>
                <a:cs typeface="Lucida Sans"/>
              </a:rPr>
              <a:t>systems,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and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 spc="-10">
                <a:latin typeface="Lucida Sans"/>
                <a:cs typeface="Lucida Sans"/>
              </a:rPr>
              <a:t>clear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 spc="-10">
                <a:latin typeface="Lucida Sans"/>
                <a:cs typeface="Lucida Sans"/>
              </a:rPr>
              <a:t>customs.</a:t>
            </a:r>
          </a:p>
          <a:p>
            <a:pPr marL="12700" marR="5080">
              <a:lnSpc>
                <a:spcPct val="114599"/>
              </a:lnSpc>
            </a:pPr>
            <a:r>
              <a:rPr dirty="0">
                <a:latin typeface="Lucida Sans"/>
                <a:cs typeface="Lucida Sans"/>
              </a:rPr>
              <a:t>Our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 spc="-40">
                <a:latin typeface="Lucida Sans"/>
                <a:cs typeface="Lucida Sans"/>
              </a:rPr>
              <a:t>global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reach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 spc="-55">
                <a:latin typeface="Lucida Sans"/>
                <a:cs typeface="Lucida Sans"/>
              </a:rPr>
              <a:t>gives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our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 spc="-20">
                <a:latin typeface="Lucida Sans"/>
                <a:cs typeface="Lucida Sans"/>
              </a:rPr>
              <a:t>customers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 spc="-20">
                <a:latin typeface="Lucida Sans"/>
                <a:cs typeface="Lucida Sans"/>
              </a:rPr>
              <a:t>piece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of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 spc="-10">
                <a:latin typeface="Lucida Sans"/>
                <a:cs typeface="Lucida Sans"/>
              </a:rPr>
              <a:t>mind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that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 spc="-10">
                <a:latin typeface="Lucida Sans"/>
                <a:cs typeface="Lucida Sans"/>
              </a:rPr>
              <a:t>their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 spc="-35">
                <a:latin typeface="Lucida Sans"/>
                <a:cs typeface="Lucida Sans"/>
              </a:rPr>
              <a:t>shipments,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whether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heavy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 spc="-50">
                <a:latin typeface="Lucida Sans"/>
                <a:cs typeface="Lucida Sans"/>
              </a:rPr>
              <a:t>lift/project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 spc="-10">
                <a:latin typeface="Lucida Sans"/>
                <a:cs typeface="Lucida Sans"/>
              </a:rPr>
              <a:t>cargo, </a:t>
            </a:r>
            <a:r>
              <a:rPr dirty="0">
                <a:latin typeface="Lucida Sans"/>
                <a:cs typeface="Lucida Sans"/>
              </a:rPr>
              <a:t>ocean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 spc="-45">
                <a:latin typeface="Lucida Sans"/>
                <a:cs typeface="Lucida Sans"/>
              </a:rPr>
              <a:t>freight,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air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 spc="-45">
                <a:latin typeface="Lucida Sans"/>
                <a:cs typeface="Lucida Sans"/>
              </a:rPr>
              <a:t>freight,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 spc="-55">
                <a:latin typeface="Lucida Sans"/>
                <a:cs typeface="Lucida Sans"/>
              </a:rPr>
              <a:t>trucking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or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 spc="-30">
                <a:latin typeface="Lucida Sans"/>
                <a:cs typeface="Lucida Sans"/>
              </a:rPr>
              <a:t>warehousing,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or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a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 spc="-25">
                <a:latin typeface="Lucida Sans"/>
                <a:cs typeface="Lucida Sans"/>
              </a:rPr>
              <a:t>combination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of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these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 spc="-30">
                <a:latin typeface="Lucida Sans"/>
                <a:cs typeface="Lucida Sans"/>
              </a:rPr>
              <a:t>modes,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 spc="-30">
                <a:latin typeface="Lucida Sans"/>
                <a:cs typeface="Lucida Sans"/>
              </a:rPr>
              <a:t>will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be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 spc="-20">
                <a:latin typeface="Lucida Sans"/>
                <a:cs typeface="Lucida Sans"/>
              </a:rPr>
              <a:t>taken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care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of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 spc="-20">
                <a:latin typeface="Lucida Sans"/>
                <a:cs typeface="Lucida Sans"/>
              </a:rPr>
              <a:t>from </a:t>
            </a:r>
            <a:r>
              <a:rPr dirty="0" spc="-55">
                <a:latin typeface="Lucida Sans"/>
                <a:cs typeface="Lucida Sans"/>
              </a:rPr>
              <a:t>A-</a:t>
            </a:r>
            <a:r>
              <a:rPr dirty="0" spc="-25">
                <a:latin typeface="Lucida Sans"/>
                <a:cs typeface="Lucida Sans"/>
              </a:rPr>
              <a:t>Z.</a:t>
            </a:r>
          </a:p>
          <a:p>
            <a:pPr marL="12700" marR="129539">
              <a:lnSpc>
                <a:spcPct val="114599"/>
              </a:lnSpc>
            </a:pPr>
            <a:r>
              <a:rPr dirty="0" spc="65">
                <a:latin typeface="Lucida Sans"/>
                <a:cs typeface="Lucida Sans"/>
              </a:rPr>
              <a:t>We</a:t>
            </a:r>
            <a:r>
              <a:rPr dirty="0" spc="-10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have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 spc="-25">
                <a:latin typeface="Lucida Sans"/>
                <a:cs typeface="Lucida Sans"/>
              </a:rPr>
              <a:t>built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these</a:t>
            </a:r>
            <a:r>
              <a:rPr dirty="0" spc="-100">
                <a:latin typeface="Lucida Sans"/>
                <a:cs typeface="Lucida Sans"/>
              </a:rPr>
              <a:t> </a:t>
            </a:r>
            <a:r>
              <a:rPr dirty="0" spc="-20">
                <a:latin typeface="Lucida Sans"/>
                <a:cs typeface="Lucida Sans"/>
              </a:rPr>
              <a:t>partnerships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over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years</a:t>
            </a:r>
            <a:r>
              <a:rPr dirty="0" spc="-10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of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 spc="-30">
                <a:latin typeface="Lucida Sans"/>
                <a:cs typeface="Lucida Sans"/>
              </a:rPr>
              <a:t>business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 spc="-30">
                <a:latin typeface="Lucida Sans"/>
                <a:cs typeface="Lucida Sans"/>
              </a:rPr>
              <a:t>together,</a:t>
            </a:r>
            <a:r>
              <a:rPr dirty="0" spc="-100">
                <a:latin typeface="Lucida Sans"/>
                <a:cs typeface="Lucida Sans"/>
              </a:rPr>
              <a:t> </a:t>
            </a:r>
            <a:r>
              <a:rPr dirty="0" spc="-25">
                <a:latin typeface="Lucida Sans"/>
                <a:cs typeface="Lucida Sans"/>
              </a:rPr>
              <a:t>meeting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them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 spc="-10">
                <a:latin typeface="Lucida Sans"/>
                <a:cs typeface="Lucida Sans"/>
              </a:rPr>
              <a:t>face</a:t>
            </a:r>
            <a:r>
              <a:rPr dirty="0" spc="-10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to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 spc="-35">
                <a:latin typeface="Lucida Sans"/>
                <a:cs typeface="Lucida Sans"/>
              </a:rPr>
              <a:t>face,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 spc="-10">
                <a:latin typeface="Lucida Sans"/>
                <a:cs typeface="Lucida Sans"/>
              </a:rPr>
              <a:t>understanding </a:t>
            </a:r>
            <a:r>
              <a:rPr dirty="0">
                <a:latin typeface="Lucida Sans"/>
                <a:cs typeface="Lucida Sans"/>
              </a:rPr>
              <a:t>each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 spc="-45">
                <a:latin typeface="Lucida Sans"/>
                <a:cs typeface="Lucida Sans"/>
              </a:rPr>
              <a:t>other’s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 spc="-30">
                <a:latin typeface="Lucida Sans"/>
                <a:cs typeface="Lucida Sans"/>
              </a:rPr>
              <a:t>strengths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and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 spc="-25">
                <a:latin typeface="Lucida Sans"/>
                <a:cs typeface="Lucida Sans"/>
              </a:rPr>
              <a:t>professional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 spc="-35">
                <a:latin typeface="Lucida Sans"/>
                <a:cs typeface="Lucida Sans"/>
              </a:rPr>
              <a:t>certifications,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and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 spc="-30">
                <a:latin typeface="Lucida Sans"/>
                <a:cs typeface="Lucida Sans"/>
              </a:rPr>
              <a:t>developing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and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 spc="-30">
                <a:latin typeface="Lucida Sans"/>
                <a:cs typeface="Lucida Sans"/>
              </a:rPr>
              <a:t>implementing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 spc="-10">
                <a:latin typeface="Lucida Sans"/>
                <a:cs typeface="Lucida Sans"/>
              </a:rPr>
              <a:t>operations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that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 spc="-20">
                <a:latin typeface="Lucida Sans"/>
                <a:cs typeface="Lucida Sans"/>
              </a:rPr>
              <a:t>sync </a:t>
            </a:r>
            <a:r>
              <a:rPr dirty="0" spc="-10">
                <a:latin typeface="Lucida Sans"/>
                <a:cs typeface="Lucida Sans"/>
              </a:rPr>
              <a:t>with</a:t>
            </a:r>
            <a:r>
              <a:rPr dirty="0" spc="-95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our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 spc="-45">
                <a:latin typeface="Lucida Sans"/>
                <a:cs typeface="Lucida Sans"/>
              </a:rPr>
              <a:t>customer’s</a:t>
            </a:r>
            <a:r>
              <a:rPr dirty="0" spc="-90">
                <a:latin typeface="Lucida Sans"/>
                <a:cs typeface="Lucida Sans"/>
              </a:rPr>
              <a:t> </a:t>
            </a:r>
            <a:r>
              <a:rPr dirty="0" spc="-10">
                <a:latin typeface="Lucida Sans"/>
                <a:cs typeface="Lucida Sans"/>
              </a:rPr>
              <a:t>demands.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14582926" y="664977"/>
            <a:ext cx="3142615" cy="69405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873760" marR="5080" indent="-861694">
              <a:lnSpc>
                <a:spcPts val="2630"/>
              </a:lnSpc>
              <a:spcBef>
                <a:spcPts val="195"/>
              </a:spcBef>
            </a:pPr>
            <a:r>
              <a:rPr dirty="0" sz="2200">
                <a:latin typeface="Arial Black"/>
                <a:cs typeface="Arial Black"/>
              </a:rPr>
              <a:t>Offer</a:t>
            </a:r>
            <a:r>
              <a:rPr dirty="0" sz="2200" spc="305">
                <a:latin typeface="Arial Black"/>
                <a:cs typeface="Arial Black"/>
              </a:rPr>
              <a:t> </a:t>
            </a:r>
            <a:r>
              <a:rPr dirty="0" sz="2200">
                <a:latin typeface="Arial Black"/>
                <a:cs typeface="Arial Black"/>
              </a:rPr>
              <a:t>value-</a:t>
            </a:r>
            <a:r>
              <a:rPr dirty="0" sz="2200" spc="-10">
                <a:latin typeface="Arial Black"/>
                <a:cs typeface="Arial Black"/>
              </a:rPr>
              <a:t>oriented solutions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15925">
              <a:lnSpc>
                <a:spcPct val="100000"/>
              </a:lnSpc>
              <a:spcBef>
                <a:spcPts val="100"/>
              </a:spcBef>
            </a:pPr>
            <a:r>
              <a:rPr dirty="0" spc="-660"/>
              <a:t>WCP</a:t>
            </a:r>
            <a:r>
              <a:rPr dirty="0" spc="-530"/>
              <a:t> </a:t>
            </a:r>
            <a:r>
              <a:rPr dirty="0" spc="-670"/>
              <a:t>GLOBAL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14355678" y="2120447"/>
            <a:ext cx="3888104" cy="4833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00"/>
              </a:lnSpc>
              <a:spcBef>
                <a:spcPts val="100"/>
              </a:spcBef>
            </a:pPr>
            <a:r>
              <a:rPr dirty="0" sz="1600" spc="-35">
                <a:latin typeface="Arial Black"/>
                <a:cs typeface="Arial Black"/>
              </a:rPr>
              <a:t>Technology</a:t>
            </a:r>
            <a:r>
              <a:rPr dirty="0" sz="1600" spc="-40">
                <a:latin typeface="Arial Black"/>
                <a:cs typeface="Arial Black"/>
              </a:rPr>
              <a:t> </a:t>
            </a:r>
            <a:r>
              <a:rPr dirty="0" sz="1600" spc="-10">
                <a:latin typeface="Arial Black"/>
                <a:cs typeface="Arial Black"/>
              </a:rPr>
              <a:t>Strategy</a:t>
            </a:r>
            <a:endParaRPr sz="1600">
              <a:latin typeface="Arial Black"/>
              <a:cs typeface="Arial Black"/>
            </a:endParaRPr>
          </a:p>
          <a:p>
            <a:pPr marL="12700" marR="5080">
              <a:lnSpc>
                <a:spcPts val="1880"/>
              </a:lnSpc>
              <a:spcBef>
                <a:spcPts val="70"/>
              </a:spcBef>
            </a:pPr>
            <a:r>
              <a:rPr dirty="0" sz="1600" spc="75">
                <a:latin typeface="Lucida Sans"/>
                <a:cs typeface="Lucida Sans"/>
              </a:rPr>
              <a:t>WCP</a:t>
            </a:r>
            <a:r>
              <a:rPr dirty="0" sz="1600" spc="155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invest</a:t>
            </a:r>
            <a:r>
              <a:rPr dirty="0" sz="1600" spc="155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in</a:t>
            </a:r>
            <a:r>
              <a:rPr dirty="0" sz="1600" spc="155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Technology</a:t>
            </a:r>
            <a:r>
              <a:rPr dirty="0" sz="1600" spc="160">
                <a:latin typeface="Lucida Sans"/>
                <a:cs typeface="Lucida Sans"/>
              </a:rPr>
              <a:t> </a:t>
            </a:r>
            <a:r>
              <a:rPr dirty="0" sz="1600" spc="-10">
                <a:latin typeface="Lucida Sans"/>
                <a:cs typeface="Lucida Sans"/>
              </a:rPr>
              <a:t>Strategy</a:t>
            </a:r>
            <a:r>
              <a:rPr dirty="0" sz="1600" spc="500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for</a:t>
            </a:r>
            <a:r>
              <a:rPr dirty="0" sz="1600" spc="155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keeping</a:t>
            </a:r>
            <a:r>
              <a:rPr dirty="0" sz="1600" spc="160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rapid</a:t>
            </a:r>
            <a:r>
              <a:rPr dirty="0" sz="1600" spc="160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flow</a:t>
            </a:r>
            <a:r>
              <a:rPr dirty="0" sz="1600" spc="160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of</a:t>
            </a:r>
            <a:r>
              <a:rPr dirty="0" sz="1600" spc="160">
                <a:latin typeface="Lucida Sans"/>
                <a:cs typeface="Lucida Sans"/>
              </a:rPr>
              <a:t> </a:t>
            </a:r>
            <a:r>
              <a:rPr dirty="0" sz="1600" spc="-10">
                <a:latin typeface="Lucida Sans"/>
                <a:cs typeface="Lucida Sans"/>
              </a:rPr>
              <a:t>information </a:t>
            </a:r>
            <a:r>
              <a:rPr dirty="0" sz="1600">
                <a:latin typeface="Lucida Sans"/>
                <a:cs typeface="Lucida Sans"/>
              </a:rPr>
              <a:t>to</a:t>
            </a:r>
            <a:r>
              <a:rPr dirty="0" sz="1600" spc="195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move</a:t>
            </a:r>
            <a:r>
              <a:rPr dirty="0" sz="1600" spc="200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freight</a:t>
            </a:r>
            <a:r>
              <a:rPr dirty="0" sz="1600" spc="195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smoothly,</a:t>
            </a:r>
            <a:r>
              <a:rPr dirty="0" sz="1600" spc="200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and</a:t>
            </a:r>
            <a:r>
              <a:rPr dirty="0" sz="1600" spc="200">
                <a:latin typeface="Lucida Sans"/>
                <a:cs typeface="Lucida Sans"/>
              </a:rPr>
              <a:t> </a:t>
            </a:r>
            <a:r>
              <a:rPr dirty="0" sz="1600" spc="-25">
                <a:latin typeface="Lucida Sans"/>
                <a:cs typeface="Lucida Sans"/>
              </a:rPr>
              <a:t>to </a:t>
            </a:r>
            <a:r>
              <a:rPr dirty="0" sz="1600">
                <a:latin typeface="Lucida Sans"/>
                <a:cs typeface="Lucida Sans"/>
              </a:rPr>
              <a:t>communicate</a:t>
            </a:r>
            <a:r>
              <a:rPr dirty="0" sz="1600" spc="229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in</a:t>
            </a:r>
            <a:r>
              <a:rPr dirty="0" sz="1600" spc="229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real</a:t>
            </a:r>
            <a:r>
              <a:rPr dirty="0" sz="1600" spc="229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time</a:t>
            </a:r>
            <a:r>
              <a:rPr dirty="0" sz="1600" spc="229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with</a:t>
            </a:r>
            <a:r>
              <a:rPr dirty="0" sz="1600" spc="235">
                <a:latin typeface="Lucida Sans"/>
                <a:cs typeface="Lucida Sans"/>
              </a:rPr>
              <a:t> </a:t>
            </a:r>
            <a:r>
              <a:rPr dirty="0" sz="1600" spc="-25">
                <a:latin typeface="Lucida Sans"/>
                <a:cs typeface="Lucida Sans"/>
              </a:rPr>
              <a:t>our </a:t>
            </a:r>
            <a:r>
              <a:rPr dirty="0" sz="1600" spc="-10">
                <a:latin typeface="Lucida Sans"/>
                <a:cs typeface="Lucida Sans"/>
              </a:rPr>
              <a:t>customers.</a:t>
            </a:r>
            <a:endParaRPr sz="1600">
              <a:latin typeface="Lucida Sans"/>
              <a:cs typeface="Lucida Sans"/>
            </a:endParaRPr>
          </a:p>
          <a:p>
            <a:pPr marL="12700">
              <a:lnSpc>
                <a:spcPts val="1900"/>
              </a:lnSpc>
              <a:spcBef>
                <a:spcPts val="1914"/>
              </a:spcBef>
            </a:pPr>
            <a:r>
              <a:rPr dirty="0" sz="1600" spc="-70">
                <a:latin typeface="Arial Black"/>
                <a:cs typeface="Arial Black"/>
              </a:rPr>
              <a:t>WCP</a:t>
            </a:r>
            <a:r>
              <a:rPr dirty="0" sz="1600" spc="-65">
                <a:latin typeface="Arial Black"/>
                <a:cs typeface="Arial Black"/>
              </a:rPr>
              <a:t> </a:t>
            </a:r>
            <a:r>
              <a:rPr dirty="0" sz="1600" spc="-10">
                <a:latin typeface="Arial Black"/>
                <a:cs typeface="Arial Black"/>
              </a:rPr>
              <a:t>Tracking</a:t>
            </a:r>
            <a:endParaRPr sz="1600">
              <a:latin typeface="Arial Black"/>
              <a:cs typeface="Arial Black"/>
            </a:endParaRPr>
          </a:p>
          <a:p>
            <a:pPr marL="12700" marR="144145">
              <a:lnSpc>
                <a:spcPts val="1880"/>
              </a:lnSpc>
              <a:spcBef>
                <a:spcPts val="75"/>
              </a:spcBef>
            </a:pPr>
            <a:r>
              <a:rPr dirty="0" sz="1600" spc="75">
                <a:latin typeface="Lucida Sans"/>
                <a:cs typeface="Lucida Sans"/>
              </a:rPr>
              <a:t>WCP</a:t>
            </a:r>
            <a:r>
              <a:rPr dirty="0" sz="1600" spc="175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keep</a:t>
            </a:r>
            <a:r>
              <a:rPr dirty="0" sz="1600" spc="180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your</a:t>
            </a:r>
            <a:r>
              <a:rPr dirty="0" sz="1600" spc="180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business</a:t>
            </a:r>
            <a:r>
              <a:rPr dirty="0" sz="1600" spc="180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moving</a:t>
            </a:r>
            <a:r>
              <a:rPr dirty="0" sz="1600" spc="180">
                <a:latin typeface="Lucida Sans"/>
                <a:cs typeface="Lucida Sans"/>
              </a:rPr>
              <a:t> </a:t>
            </a:r>
            <a:r>
              <a:rPr dirty="0" sz="1600" spc="-25">
                <a:latin typeface="Lucida Sans"/>
                <a:cs typeface="Lucida Sans"/>
              </a:rPr>
              <a:t>On </a:t>
            </a:r>
            <a:r>
              <a:rPr dirty="0" sz="1600">
                <a:latin typeface="Lucida Sans"/>
                <a:cs typeface="Lucida Sans"/>
              </a:rPr>
              <a:t>Time</a:t>
            </a:r>
            <a:r>
              <a:rPr dirty="0" sz="1600" spc="130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and</a:t>
            </a:r>
            <a:r>
              <a:rPr dirty="0" sz="1600" spc="135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On</a:t>
            </a:r>
            <a:r>
              <a:rPr dirty="0" sz="1600" spc="130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Track</a:t>
            </a:r>
            <a:r>
              <a:rPr dirty="0" sz="1600" spc="135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in</a:t>
            </a:r>
            <a:r>
              <a:rPr dirty="0" sz="1600" spc="135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order</a:t>
            </a:r>
            <a:r>
              <a:rPr dirty="0" sz="1600" spc="130">
                <a:latin typeface="Lucida Sans"/>
                <a:cs typeface="Lucida Sans"/>
              </a:rPr>
              <a:t> </a:t>
            </a:r>
            <a:r>
              <a:rPr dirty="0" sz="1600" spc="-25">
                <a:latin typeface="Lucida Sans"/>
                <a:cs typeface="Lucida Sans"/>
              </a:rPr>
              <a:t>to </a:t>
            </a:r>
            <a:r>
              <a:rPr dirty="0" sz="1600">
                <a:latin typeface="Lucida Sans"/>
                <a:cs typeface="Lucida Sans"/>
              </a:rPr>
              <a:t>communicate</a:t>
            </a:r>
            <a:r>
              <a:rPr dirty="0" sz="1600" spc="395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information</a:t>
            </a:r>
            <a:r>
              <a:rPr dirty="0" sz="1600" spc="400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flow</a:t>
            </a:r>
            <a:r>
              <a:rPr dirty="0" sz="1600" spc="400">
                <a:latin typeface="Lucida Sans"/>
                <a:cs typeface="Lucida Sans"/>
              </a:rPr>
              <a:t> </a:t>
            </a:r>
            <a:r>
              <a:rPr dirty="0" sz="1600" spc="-25">
                <a:latin typeface="Lucida Sans"/>
                <a:cs typeface="Lucida Sans"/>
              </a:rPr>
              <a:t>of </a:t>
            </a:r>
            <a:r>
              <a:rPr dirty="0" sz="1600">
                <a:latin typeface="Lucida Sans"/>
                <a:cs typeface="Lucida Sans"/>
              </a:rPr>
              <a:t>your</a:t>
            </a:r>
            <a:r>
              <a:rPr dirty="0" sz="1600" spc="215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cargo;</a:t>
            </a:r>
            <a:r>
              <a:rPr dirty="0" sz="1600" spc="215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and</a:t>
            </a:r>
            <a:r>
              <a:rPr dirty="0" sz="1600" spc="215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thus</a:t>
            </a:r>
            <a:r>
              <a:rPr dirty="0" sz="1600" spc="215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maintaining</a:t>
            </a:r>
            <a:r>
              <a:rPr dirty="0" sz="1600" spc="215">
                <a:latin typeface="Lucida Sans"/>
                <a:cs typeface="Lucida Sans"/>
              </a:rPr>
              <a:t> </a:t>
            </a:r>
            <a:r>
              <a:rPr dirty="0" sz="1600" spc="-50">
                <a:latin typeface="Lucida Sans"/>
                <a:cs typeface="Lucida Sans"/>
              </a:rPr>
              <a:t>a </a:t>
            </a:r>
            <a:r>
              <a:rPr dirty="0" sz="1600">
                <a:latin typeface="Lucida Sans"/>
                <a:cs typeface="Lucida Sans"/>
              </a:rPr>
              <a:t>high</a:t>
            </a:r>
            <a:r>
              <a:rPr dirty="0" sz="1600" spc="114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level</a:t>
            </a:r>
            <a:r>
              <a:rPr dirty="0" sz="1600" spc="114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of</a:t>
            </a:r>
            <a:r>
              <a:rPr dirty="0" sz="1600" spc="114">
                <a:latin typeface="Lucida Sans"/>
                <a:cs typeface="Lucida Sans"/>
              </a:rPr>
              <a:t> </a:t>
            </a:r>
            <a:r>
              <a:rPr dirty="0" sz="1600" spc="-10">
                <a:latin typeface="Lucida Sans"/>
                <a:cs typeface="Lucida Sans"/>
              </a:rPr>
              <a:t>service.</a:t>
            </a:r>
            <a:endParaRPr sz="1600">
              <a:latin typeface="Lucida Sans"/>
              <a:cs typeface="Lucida Sans"/>
            </a:endParaRPr>
          </a:p>
          <a:p>
            <a:pPr marL="38100">
              <a:lnSpc>
                <a:spcPts val="1900"/>
              </a:lnSpc>
              <a:spcBef>
                <a:spcPts val="1905"/>
              </a:spcBef>
            </a:pPr>
            <a:r>
              <a:rPr dirty="0" sz="1600" spc="-80">
                <a:latin typeface="Arial Black"/>
                <a:cs typeface="Arial Black"/>
              </a:rPr>
              <a:t>24</a:t>
            </a:r>
            <a:r>
              <a:rPr dirty="0" sz="1600" spc="-55">
                <a:latin typeface="Arial Black"/>
                <a:cs typeface="Arial Black"/>
              </a:rPr>
              <a:t> </a:t>
            </a:r>
            <a:r>
              <a:rPr dirty="0" sz="1600">
                <a:latin typeface="Arial Black"/>
                <a:cs typeface="Arial Black"/>
              </a:rPr>
              <a:t>x</a:t>
            </a:r>
            <a:r>
              <a:rPr dirty="0" sz="1600" spc="-130">
                <a:latin typeface="Arial Black"/>
                <a:cs typeface="Arial Black"/>
              </a:rPr>
              <a:t> </a:t>
            </a:r>
            <a:r>
              <a:rPr dirty="0" sz="1600">
                <a:latin typeface="Arial Black"/>
                <a:cs typeface="Arial Black"/>
              </a:rPr>
              <a:t>7</a:t>
            </a:r>
            <a:r>
              <a:rPr dirty="0" sz="1600" spc="-90">
                <a:latin typeface="Arial Black"/>
                <a:cs typeface="Arial Black"/>
              </a:rPr>
              <a:t> </a:t>
            </a:r>
            <a:r>
              <a:rPr dirty="0" sz="1600" spc="-10">
                <a:latin typeface="Arial Black"/>
                <a:cs typeface="Arial Black"/>
              </a:rPr>
              <a:t>support</a:t>
            </a:r>
            <a:endParaRPr sz="1600">
              <a:latin typeface="Arial Black"/>
              <a:cs typeface="Arial Black"/>
            </a:endParaRPr>
          </a:p>
          <a:p>
            <a:pPr marL="38100" marR="92075">
              <a:lnSpc>
                <a:spcPts val="1880"/>
              </a:lnSpc>
              <a:spcBef>
                <a:spcPts val="75"/>
              </a:spcBef>
            </a:pPr>
            <a:r>
              <a:rPr dirty="0" sz="1600">
                <a:latin typeface="Lucida Sans"/>
                <a:cs typeface="Lucida Sans"/>
              </a:rPr>
              <a:t>Competitive</a:t>
            </a:r>
            <a:r>
              <a:rPr dirty="0" sz="1600" spc="235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edge</a:t>
            </a:r>
            <a:r>
              <a:rPr dirty="0" sz="1600" spc="235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for</a:t>
            </a:r>
            <a:r>
              <a:rPr dirty="0" sz="1600" spc="240">
                <a:latin typeface="Lucida Sans"/>
                <a:cs typeface="Lucida Sans"/>
              </a:rPr>
              <a:t> </a:t>
            </a:r>
            <a:r>
              <a:rPr dirty="0" sz="1600" spc="-10">
                <a:latin typeface="Lucida Sans"/>
                <a:cs typeface="Lucida Sans"/>
              </a:rPr>
              <a:t>Efficient </a:t>
            </a:r>
            <a:r>
              <a:rPr dirty="0" sz="1600">
                <a:latin typeface="Lucida Sans"/>
                <a:cs typeface="Lucida Sans"/>
              </a:rPr>
              <a:t>Shipping</a:t>
            </a:r>
            <a:r>
              <a:rPr dirty="0" sz="1600" spc="85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Services.</a:t>
            </a:r>
            <a:r>
              <a:rPr dirty="0" sz="1600" spc="90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24</a:t>
            </a:r>
            <a:r>
              <a:rPr dirty="0" sz="1600" spc="90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x</a:t>
            </a:r>
            <a:r>
              <a:rPr dirty="0" sz="1600" spc="90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7</a:t>
            </a:r>
            <a:r>
              <a:rPr dirty="0" sz="1600" spc="90">
                <a:latin typeface="Lucida Sans"/>
                <a:cs typeface="Lucida Sans"/>
              </a:rPr>
              <a:t> </a:t>
            </a:r>
            <a:r>
              <a:rPr dirty="0" sz="1600" spc="-10">
                <a:latin typeface="Lucida Sans"/>
                <a:cs typeface="Lucida Sans"/>
              </a:rPr>
              <a:t>support </a:t>
            </a:r>
            <a:r>
              <a:rPr dirty="0" sz="1600">
                <a:latin typeface="Lucida Sans"/>
                <a:cs typeface="Lucida Sans"/>
              </a:rPr>
              <a:t>services</a:t>
            </a:r>
            <a:r>
              <a:rPr dirty="0" sz="1600" spc="250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are</a:t>
            </a:r>
            <a:r>
              <a:rPr dirty="0" sz="1600" spc="254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available</a:t>
            </a:r>
            <a:r>
              <a:rPr dirty="0" sz="1600" spc="250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for</a:t>
            </a:r>
            <a:r>
              <a:rPr dirty="0" sz="1600" spc="254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our</a:t>
            </a:r>
            <a:r>
              <a:rPr dirty="0" sz="1600" spc="254">
                <a:latin typeface="Lucida Sans"/>
                <a:cs typeface="Lucida Sans"/>
              </a:rPr>
              <a:t> </a:t>
            </a:r>
            <a:r>
              <a:rPr dirty="0" sz="1600" spc="-10">
                <a:latin typeface="Lucida Sans"/>
                <a:cs typeface="Lucida Sans"/>
              </a:rPr>
              <a:t>clients </a:t>
            </a:r>
            <a:r>
              <a:rPr dirty="0" sz="1600">
                <a:latin typeface="Lucida Sans"/>
                <a:cs typeface="Lucida Sans"/>
              </a:rPr>
              <a:t>to</a:t>
            </a:r>
            <a:r>
              <a:rPr dirty="0" sz="1600" spc="175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obtain</a:t>
            </a:r>
            <a:r>
              <a:rPr dirty="0" sz="1600" spc="180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on</a:t>
            </a:r>
            <a:r>
              <a:rPr dirty="0" sz="1600" spc="180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time</a:t>
            </a:r>
            <a:r>
              <a:rPr dirty="0" sz="1600" spc="180">
                <a:latin typeface="Lucida Sans"/>
                <a:cs typeface="Lucida Sans"/>
              </a:rPr>
              <a:t> </a:t>
            </a:r>
            <a:r>
              <a:rPr dirty="0" sz="1600" spc="55">
                <a:latin typeface="Lucida Sans"/>
                <a:cs typeface="Lucida Sans"/>
              </a:rPr>
              <a:t>up-</a:t>
            </a:r>
            <a:r>
              <a:rPr dirty="0" sz="1600">
                <a:latin typeface="Lucida Sans"/>
                <a:cs typeface="Lucida Sans"/>
              </a:rPr>
              <a:t>dates</a:t>
            </a:r>
            <a:r>
              <a:rPr dirty="0" sz="1600" spc="175">
                <a:latin typeface="Lucida Sans"/>
                <a:cs typeface="Lucida Sans"/>
              </a:rPr>
              <a:t> </a:t>
            </a:r>
            <a:r>
              <a:rPr dirty="0" sz="1600" spc="-25">
                <a:latin typeface="Lucida Sans"/>
                <a:cs typeface="Lucida Sans"/>
              </a:rPr>
              <a:t>of </a:t>
            </a:r>
            <a:r>
              <a:rPr dirty="0" sz="1600">
                <a:latin typeface="Lucida Sans"/>
                <a:cs typeface="Lucida Sans"/>
              </a:rPr>
              <a:t>information</a:t>
            </a:r>
            <a:r>
              <a:rPr dirty="0" sz="1600" spc="310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and</a:t>
            </a:r>
            <a:r>
              <a:rPr dirty="0" sz="1600" spc="315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promt</a:t>
            </a:r>
            <a:r>
              <a:rPr dirty="0" sz="1600" spc="315">
                <a:latin typeface="Lucida Sans"/>
                <a:cs typeface="Lucida Sans"/>
              </a:rPr>
              <a:t> </a:t>
            </a:r>
            <a:r>
              <a:rPr dirty="0" sz="1600" spc="-10">
                <a:latin typeface="Lucida Sans"/>
                <a:cs typeface="Lucida Sans"/>
              </a:rPr>
              <a:t>response.</a:t>
            </a:r>
            <a:endParaRPr sz="1600">
              <a:latin typeface="Lucida Sans"/>
              <a:cs typeface="Lucida Sans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529812" y="9514165"/>
            <a:ext cx="1638299" cy="6000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0" y="12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3243547" y="1904492"/>
                  </a:moveTo>
                  <a:lnTo>
                    <a:pt x="0" y="1904492"/>
                  </a:lnTo>
                  <a:lnTo>
                    <a:pt x="0" y="8443443"/>
                  </a:lnTo>
                  <a:lnTo>
                    <a:pt x="13243547" y="8443443"/>
                  </a:lnTo>
                  <a:lnTo>
                    <a:pt x="13243547" y="1904492"/>
                  </a:lnTo>
                  <a:close/>
                </a:path>
                <a:path w="18288000" h="10287000">
                  <a:moveTo>
                    <a:pt x="18287988" y="0"/>
                  </a:moveTo>
                  <a:lnTo>
                    <a:pt x="13243560" y="0"/>
                  </a:lnTo>
                  <a:lnTo>
                    <a:pt x="13243560" y="10286987"/>
                  </a:lnTo>
                  <a:lnTo>
                    <a:pt x="18287988" y="10286987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727272">
                <a:alpha val="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29812" y="9514168"/>
              <a:ext cx="1638299" cy="60007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3189" y="8920172"/>
              <a:ext cx="2514599" cy="78104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43560" y="1904491"/>
              <a:ext cx="4257675" cy="6543674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30977" y="2301366"/>
            <a:ext cx="10685780" cy="5683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9050">
              <a:lnSpc>
                <a:spcPct val="114599"/>
              </a:lnSpc>
              <a:spcBef>
                <a:spcPts val="100"/>
              </a:spcBef>
            </a:pPr>
            <a:r>
              <a:rPr dirty="0" sz="1800" spc="-65">
                <a:latin typeface="Lucida Sans"/>
                <a:cs typeface="Lucida Sans"/>
              </a:rPr>
              <a:t>At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World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40">
                <a:latin typeface="Lucida Sans"/>
                <a:cs typeface="Lucida Sans"/>
              </a:rPr>
              <a:t>Cargo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 spc="-35">
                <a:latin typeface="Lucida Sans"/>
                <a:cs typeface="Lucida Sans"/>
              </a:rPr>
              <a:t>Pacific,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we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understand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the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importance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of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35">
                <a:latin typeface="Lucida Sans"/>
                <a:cs typeface="Lucida Sans"/>
              </a:rPr>
              <a:t>technology;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an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accurate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and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rapid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flow</a:t>
            </a:r>
            <a:r>
              <a:rPr dirty="0" sz="1800" spc="5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of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information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is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35">
                <a:latin typeface="Lucida Sans"/>
                <a:cs typeface="Lucida Sans"/>
              </a:rPr>
              <a:t>critical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requirement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to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ensure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the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smooth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and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predictable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movement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of</a:t>
            </a:r>
            <a:r>
              <a:rPr dirty="0" sz="1800" spc="500">
                <a:latin typeface="Lucida Sans"/>
                <a:cs typeface="Lucida Sans"/>
              </a:rPr>
              <a:t> </a:t>
            </a:r>
            <a:r>
              <a:rPr dirty="0" sz="1800" spc="-40">
                <a:latin typeface="Lucida Sans"/>
                <a:cs typeface="Lucida Sans"/>
              </a:rPr>
              <a:t>freight.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 spc="-65">
                <a:latin typeface="Lucida Sans"/>
                <a:cs typeface="Lucida Sans"/>
              </a:rPr>
              <a:t>At</a:t>
            </a:r>
            <a:r>
              <a:rPr dirty="0" sz="1800" spc="-7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the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center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of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our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technology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strategy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is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the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60">
                <a:latin typeface="Lucida Sans"/>
                <a:cs typeface="Lucida Sans"/>
              </a:rPr>
              <a:t>world’s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 spc="-35">
                <a:latin typeface="Lucida Sans"/>
                <a:cs typeface="Lucida Sans"/>
              </a:rPr>
              <a:t>leading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55">
                <a:latin typeface="Lucida Sans"/>
                <a:cs typeface="Lucida Sans"/>
              </a:rPr>
              <a:t>logistics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 spc="-35">
                <a:latin typeface="Lucida Sans"/>
                <a:cs typeface="Lucida Sans"/>
              </a:rPr>
              <a:t>solution,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CargoWise </a:t>
            </a:r>
            <a:r>
              <a:rPr dirty="0" sz="1800">
                <a:latin typeface="Lucida Sans"/>
                <a:cs typeface="Lucida Sans"/>
              </a:rPr>
              <a:t>One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from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u="heavy" sz="1800" spc="-20">
                <a:uFill>
                  <a:solidFill>
                    <a:srgbClr val="000000"/>
                  </a:solidFill>
                </a:uFill>
                <a:latin typeface="Lucida Sans"/>
                <a:cs typeface="Lucida Sans"/>
                <a:hlinkClick r:id="rId5"/>
              </a:rPr>
              <a:t>WiseTech</a:t>
            </a:r>
            <a:r>
              <a:rPr dirty="0" u="heavy" sz="1800" spc="-80">
                <a:uFill>
                  <a:solidFill>
                    <a:srgbClr val="000000"/>
                  </a:solidFill>
                </a:uFill>
                <a:latin typeface="Lucida Sans"/>
                <a:cs typeface="Lucida Sans"/>
                <a:hlinkClick r:id="rId5"/>
              </a:rPr>
              <a:t> </a:t>
            </a:r>
            <a:r>
              <a:rPr dirty="0" u="heavy" sz="1800" spc="-10">
                <a:uFill>
                  <a:solidFill>
                    <a:srgbClr val="000000"/>
                  </a:solidFill>
                </a:uFill>
                <a:latin typeface="Lucida Sans"/>
                <a:cs typeface="Lucida Sans"/>
                <a:hlinkClick r:id="rId5"/>
              </a:rPr>
              <a:t>Global</a:t>
            </a:r>
            <a:r>
              <a:rPr dirty="0" sz="1800" spc="-10">
                <a:latin typeface="Lucida Sans"/>
                <a:cs typeface="Lucida Sans"/>
              </a:rPr>
              <a:t>.</a:t>
            </a:r>
            <a:endParaRPr sz="1800">
              <a:latin typeface="Lucida Sans"/>
              <a:cs typeface="Lucida Sans"/>
            </a:endParaRPr>
          </a:p>
          <a:p>
            <a:pPr marL="12700" marR="5080">
              <a:lnSpc>
                <a:spcPct val="114599"/>
              </a:lnSpc>
            </a:pPr>
            <a:r>
              <a:rPr dirty="0" sz="1800" spc="-40">
                <a:latin typeface="Lucida Sans"/>
                <a:cs typeface="Lucida Sans"/>
              </a:rPr>
              <a:t>The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CargoWise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One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system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is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complete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40">
                <a:latin typeface="Lucida Sans"/>
                <a:cs typeface="Lucida Sans"/>
              </a:rPr>
              <a:t>global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freight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solution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to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manage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55">
                <a:latin typeface="Lucida Sans"/>
                <a:cs typeface="Lucida Sans"/>
              </a:rPr>
              <a:t>bookings,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local</a:t>
            </a:r>
            <a:r>
              <a:rPr dirty="0" sz="1800" spc="500">
                <a:latin typeface="Lucida Sans"/>
                <a:cs typeface="Lucida Sans"/>
              </a:rPr>
              <a:t> </a:t>
            </a:r>
            <a:r>
              <a:rPr dirty="0" sz="1800" spc="-35">
                <a:latin typeface="Lucida Sans"/>
                <a:cs typeface="Lucida Sans"/>
              </a:rPr>
              <a:t>cartage,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transport,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shipping,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40">
                <a:latin typeface="Lucida Sans"/>
                <a:cs typeface="Lucida Sans"/>
              </a:rPr>
              <a:t>customs,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warehousing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and</a:t>
            </a:r>
            <a:r>
              <a:rPr dirty="0" sz="1800" spc="-7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more.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World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40">
                <a:latin typeface="Lucida Sans"/>
                <a:cs typeface="Lucida Sans"/>
              </a:rPr>
              <a:t>Cargo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Pacific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40">
                <a:latin typeface="Lucida Sans"/>
                <a:cs typeface="Lucida Sans"/>
              </a:rPr>
              <a:t>exchanges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data </a:t>
            </a:r>
            <a:r>
              <a:rPr dirty="0" sz="1800" spc="-10">
                <a:latin typeface="Lucida Sans"/>
                <a:cs typeface="Lucida Sans"/>
              </a:rPr>
              <a:t>in</a:t>
            </a:r>
            <a:r>
              <a:rPr dirty="0" sz="1800" spc="-11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real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time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with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our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agents,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customers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and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other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partners,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enabling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us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to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provide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the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very</a:t>
            </a:r>
            <a:r>
              <a:rPr dirty="0" sz="1800" spc="500">
                <a:latin typeface="Lucida Sans"/>
                <a:cs typeface="Lucida Sans"/>
              </a:rPr>
              <a:t>  </a:t>
            </a:r>
            <a:r>
              <a:rPr dirty="0" sz="1800" spc="-35">
                <a:latin typeface="Lucida Sans"/>
                <a:cs typeface="Lucida Sans"/>
              </a:rPr>
              <a:t>highest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level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of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service.</a:t>
            </a:r>
            <a:endParaRPr sz="1800">
              <a:latin typeface="Lucida Sans"/>
              <a:cs typeface="Lucida Sans"/>
            </a:endParaRPr>
          </a:p>
          <a:p>
            <a:pPr marL="12700" marR="314325">
              <a:lnSpc>
                <a:spcPct val="114599"/>
              </a:lnSpc>
            </a:pPr>
            <a:r>
              <a:rPr dirty="0" sz="1800" spc="-45">
                <a:latin typeface="Lucida Sans"/>
                <a:cs typeface="Lucida Sans"/>
              </a:rPr>
              <a:t>Combining</a:t>
            </a:r>
            <a:r>
              <a:rPr dirty="0" sz="1800" spc="-7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with</a:t>
            </a:r>
            <a:r>
              <a:rPr dirty="0" sz="1800" spc="-6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our</a:t>
            </a:r>
            <a:r>
              <a:rPr dirty="0" sz="1800" spc="-6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state-of-</a:t>
            </a:r>
            <a:r>
              <a:rPr dirty="0" sz="1800" spc="-10">
                <a:latin typeface="Lucida Sans"/>
                <a:cs typeface="Lucida Sans"/>
              </a:rPr>
              <a:t>the-</a:t>
            </a:r>
            <a:r>
              <a:rPr dirty="0" sz="1800">
                <a:latin typeface="Lucida Sans"/>
                <a:cs typeface="Lucida Sans"/>
              </a:rPr>
              <a:t>art</a:t>
            </a:r>
            <a:r>
              <a:rPr dirty="0" sz="1800" spc="-7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WCP</a:t>
            </a:r>
            <a:r>
              <a:rPr dirty="0" sz="1800" spc="-65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PORTAL</a:t>
            </a:r>
            <a:r>
              <a:rPr dirty="0" sz="1800" spc="-65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platform,</a:t>
            </a:r>
            <a:r>
              <a:rPr dirty="0" sz="1800" spc="-6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we</a:t>
            </a:r>
            <a:r>
              <a:rPr dirty="0" sz="1800" spc="-7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are</a:t>
            </a:r>
            <a:r>
              <a:rPr dirty="0" sz="1800" spc="-6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able</a:t>
            </a:r>
            <a:r>
              <a:rPr dirty="0" sz="1800" spc="-6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to</a:t>
            </a:r>
            <a:r>
              <a:rPr dirty="0" sz="1800" spc="-6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offer</a:t>
            </a:r>
            <a:r>
              <a:rPr dirty="0" sz="1800" spc="-7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an</a:t>
            </a:r>
            <a:r>
              <a:rPr dirty="0" sz="1800" spc="-6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unparalleled </a:t>
            </a:r>
            <a:r>
              <a:rPr dirty="0" sz="1800" spc="-20">
                <a:latin typeface="Lucida Sans"/>
                <a:cs typeface="Lucida Sans"/>
              </a:rPr>
              <a:t>level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of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service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in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the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freight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forwarding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industry.</a:t>
            </a:r>
            <a:endParaRPr sz="1800">
              <a:latin typeface="Lucida Sans"/>
              <a:cs typeface="Lucida Sans"/>
            </a:endParaRPr>
          </a:p>
          <a:p>
            <a:pPr marL="12700" marR="34290">
              <a:lnSpc>
                <a:spcPct val="114599"/>
              </a:lnSpc>
            </a:pPr>
            <a:r>
              <a:rPr dirty="0" sz="1800">
                <a:latin typeface="Lucida Sans"/>
                <a:cs typeface="Lucida Sans"/>
              </a:rPr>
              <a:t>Our</a:t>
            </a:r>
            <a:r>
              <a:rPr dirty="0" sz="1800" spc="-75">
                <a:latin typeface="Lucida Sans"/>
                <a:cs typeface="Lucida Sans"/>
              </a:rPr>
              <a:t> </a:t>
            </a:r>
            <a:r>
              <a:rPr dirty="0" sz="1800" spc="-45">
                <a:latin typeface="Lucida Sans"/>
                <a:cs typeface="Lucida Sans"/>
              </a:rPr>
              <a:t>cutting-</a:t>
            </a:r>
            <a:r>
              <a:rPr dirty="0" sz="1800" spc="-25">
                <a:latin typeface="Lucida Sans"/>
                <a:cs typeface="Lucida Sans"/>
              </a:rPr>
              <a:t>edge</a:t>
            </a:r>
            <a:r>
              <a:rPr dirty="0" sz="1800" spc="-75">
                <a:latin typeface="Lucida Sans"/>
                <a:cs typeface="Lucida Sans"/>
              </a:rPr>
              <a:t> </a:t>
            </a:r>
            <a:r>
              <a:rPr dirty="0" sz="1800" spc="-60">
                <a:latin typeface="Lucida Sans"/>
                <a:cs typeface="Lucida Sans"/>
              </a:rPr>
              <a:t>Tracking</a:t>
            </a:r>
            <a:r>
              <a:rPr dirty="0" sz="1800" spc="-7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system</a:t>
            </a:r>
            <a:r>
              <a:rPr dirty="0" sz="1800" spc="-75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grants</a:t>
            </a:r>
            <a:r>
              <a:rPr dirty="0" sz="1800" spc="-7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our</a:t>
            </a:r>
            <a:r>
              <a:rPr dirty="0" sz="1800" spc="-7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valued</a:t>
            </a:r>
            <a:r>
              <a:rPr dirty="0" sz="1800" spc="-7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customers</a:t>
            </a:r>
            <a:r>
              <a:rPr dirty="0" sz="1800" spc="-75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unrestricted,</a:t>
            </a:r>
            <a:r>
              <a:rPr dirty="0" sz="1800" spc="-7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round-the-clock </a:t>
            </a:r>
            <a:r>
              <a:rPr dirty="0" sz="1800" spc="-30">
                <a:latin typeface="Lucida Sans"/>
                <a:cs typeface="Lucida Sans"/>
              </a:rPr>
              <a:t>access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to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both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45">
                <a:latin typeface="Lucida Sans"/>
                <a:cs typeface="Lucida Sans"/>
              </a:rPr>
              <a:t>Air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and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Sea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freight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information,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enabling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real-time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transparency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into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the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intricacies </a:t>
            </a:r>
            <a:r>
              <a:rPr dirty="0" sz="1800">
                <a:latin typeface="Lucida Sans"/>
                <a:cs typeface="Lucida Sans"/>
              </a:rPr>
              <a:t>of</a:t>
            </a:r>
            <a:r>
              <a:rPr dirty="0" sz="1800" spc="-114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their</a:t>
            </a:r>
            <a:r>
              <a:rPr dirty="0" sz="1800" spc="-110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supply</a:t>
            </a:r>
            <a:r>
              <a:rPr dirty="0" sz="1800" spc="-11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chain.</a:t>
            </a:r>
            <a:endParaRPr sz="1800">
              <a:latin typeface="Lucida Sans"/>
              <a:cs typeface="Lucida Sans"/>
            </a:endParaRPr>
          </a:p>
          <a:p>
            <a:pPr marL="12700" marR="56515">
              <a:lnSpc>
                <a:spcPct val="114599"/>
              </a:lnSpc>
            </a:pPr>
            <a:r>
              <a:rPr dirty="0" sz="1800" spc="-65">
                <a:latin typeface="Lucida Sans"/>
                <a:cs typeface="Lucida Sans"/>
              </a:rPr>
              <a:t>At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WCP,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we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are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committed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to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35">
                <a:latin typeface="Lucida Sans"/>
                <a:cs typeface="Lucida Sans"/>
              </a:rPr>
              <a:t>providing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you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with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personalized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logistical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solutions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that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meet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your </a:t>
            </a:r>
            <a:r>
              <a:rPr dirty="0" sz="1800" spc="-10">
                <a:latin typeface="Lucida Sans"/>
                <a:cs typeface="Lucida Sans"/>
              </a:rPr>
              <a:t>unique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business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needs.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Our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team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of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experts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is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dedicated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to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35">
                <a:latin typeface="Lucida Sans"/>
                <a:cs typeface="Lucida Sans"/>
              </a:rPr>
              <a:t>providing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top-</a:t>
            </a:r>
            <a:r>
              <a:rPr dirty="0" sz="1800">
                <a:latin typeface="Lucida Sans"/>
                <a:cs typeface="Lucida Sans"/>
              </a:rPr>
              <a:t>tier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support,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combining </a:t>
            </a:r>
            <a:r>
              <a:rPr dirty="0" sz="1800">
                <a:latin typeface="Lucida Sans"/>
                <a:cs typeface="Lucida Sans"/>
              </a:rPr>
              <a:t>the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power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of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modern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technology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with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human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touch.</a:t>
            </a:r>
            <a:endParaRPr sz="1800">
              <a:latin typeface="Lucida Sans"/>
              <a:cs typeface="Lucida Sans"/>
            </a:endParaRPr>
          </a:p>
          <a:p>
            <a:pPr marL="12700" marR="371475">
              <a:lnSpc>
                <a:spcPct val="114599"/>
              </a:lnSpc>
            </a:pPr>
            <a:r>
              <a:rPr dirty="0" sz="1800" spc="-40">
                <a:latin typeface="Lucida Sans"/>
                <a:cs typeface="Lucida Sans"/>
              </a:rPr>
              <a:t>Trust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WCP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to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handle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your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60">
                <a:latin typeface="Lucida Sans"/>
                <a:cs typeface="Lucida Sans"/>
              </a:rPr>
              <a:t>logistics,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and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experience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the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peace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of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mind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that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comes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with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knowing </a:t>
            </a:r>
            <a:r>
              <a:rPr dirty="0" sz="1800">
                <a:latin typeface="Lucida Sans"/>
                <a:cs typeface="Lucida Sans"/>
              </a:rPr>
              <a:t>your</a:t>
            </a:r>
            <a:r>
              <a:rPr dirty="0" sz="1800" spc="-130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freight</a:t>
            </a:r>
            <a:r>
              <a:rPr dirty="0" sz="1800" spc="-110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is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in</a:t>
            </a:r>
            <a:r>
              <a:rPr dirty="0" sz="1800" spc="-11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capable</a:t>
            </a:r>
            <a:r>
              <a:rPr dirty="0" sz="1800" spc="-11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hands.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7367816" y="8989834"/>
            <a:ext cx="2912745" cy="708660"/>
          </a:xfrm>
          <a:custGeom>
            <a:avLst/>
            <a:gdLst/>
            <a:ahLst/>
            <a:cxnLst/>
            <a:rect l="l" t="t" r="r" b="b"/>
            <a:pathLst>
              <a:path w="2912745" h="708659">
                <a:moveTo>
                  <a:pt x="1002411" y="96603"/>
                </a:moveTo>
                <a:lnTo>
                  <a:pt x="958405" y="105084"/>
                </a:lnTo>
                <a:lnTo>
                  <a:pt x="921258" y="129955"/>
                </a:lnTo>
                <a:lnTo>
                  <a:pt x="896540" y="167330"/>
                </a:lnTo>
                <a:lnTo>
                  <a:pt x="888111" y="211607"/>
                </a:lnTo>
                <a:lnTo>
                  <a:pt x="890397" y="234395"/>
                </a:lnTo>
                <a:lnTo>
                  <a:pt x="907399" y="275653"/>
                </a:lnTo>
                <a:lnTo>
                  <a:pt x="938760" y="307695"/>
                </a:lnTo>
                <a:lnTo>
                  <a:pt x="979765" y="324479"/>
                </a:lnTo>
                <a:lnTo>
                  <a:pt x="1002411" y="326617"/>
                </a:lnTo>
                <a:lnTo>
                  <a:pt x="1038129" y="321495"/>
                </a:lnTo>
                <a:lnTo>
                  <a:pt x="1067847" y="307208"/>
                </a:lnTo>
                <a:lnTo>
                  <a:pt x="1091136" y="285374"/>
                </a:lnTo>
                <a:lnTo>
                  <a:pt x="1092590" y="282916"/>
                </a:lnTo>
                <a:lnTo>
                  <a:pt x="1003554" y="282916"/>
                </a:lnTo>
                <a:lnTo>
                  <a:pt x="989927" y="281622"/>
                </a:lnTo>
                <a:lnTo>
                  <a:pt x="954405" y="262214"/>
                </a:lnTo>
                <a:lnTo>
                  <a:pt x="935116" y="225339"/>
                </a:lnTo>
                <a:lnTo>
                  <a:pt x="933831" y="211607"/>
                </a:lnTo>
                <a:lnTo>
                  <a:pt x="939081" y="184149"/>
                </a:lnTo>
                <a:lnTo>
                  <a:pt x="953547" y="161868"/>
                </a:lnTo>
                <a:lnTo>
                  <a:pt x="975300" y="146917"/>
                </a:lnTo>
                <a:lnTo>
                  <a:pt x="1002411" y="141455"/>
                </a:lnTo>
                <a:lnTo>
                  <a:pt x="1092604" y="141455"/>
                </a:lnTo>
                <a:lnTo>
                  <a:pt x="1089850" y="136870"/>
                </a:lnTo>
                <a:lnTo>
                  <a:pt x="1066419" y="115434"/>
                </a:lnTo>
                <a:lnTo>
                  <a:pt x="1036986" y="101544"/>
                </a:lnTo>
                <a:lnTo>
                  <a:pt x="1002411" y="96603"/>
                </a:lnTo>
                <a:close/>
              </a:path>
              <a:path w="2912745" h="708659">
                <a:moveTo>
                  <a:pt x="1065276" y="239210"/>
                </a:moveTo>
                <a:lnTo>
                  <a:pt x="1055471" y="256713"/>
                </a:lnTo>
                <a:lnTo>
                  <a:pt x="1041701" y="270551"/>
                </a:lnTo>
                <a:lnTo>
                  <a:pt x="1024288" y="279645"/>
                </a:lnTo>
                <a:lnTo>
                  <a:pt x="1003554" y="282916"/>
                </a:lnTo>
                <a:lnTo>
                  <a:pt x="1092590" y="282916"/>
                </a:lnTo>
                <a:lnTo>
                  <a:pt x="1107567" y="257610"/>
                </a:lnTo>
                <a:lnTo>
                  <a:pt x="1065276" y="239210"/>
                </a:lnTo>
                <a:close/>
              </a:path>
              <a:path w="2912745" h="708659">
                <a:moveTo>
                  <a:pt x="1092604" y="141455"/>
                </a:moveTo>
                <a:lnTo>
                  <a:pt x="1002411" y="141455"/>
                </a:lnTo>
                <a:lnTo>
                  <a:pt x="1022181" y="144365"/>
                </a:lnTo>
                <a:lnTo>
                  <a:pt x="1039701" y="152667"/>
                </a:lnTo>
                <a:lnTo>
                  <a:pt x="1054006" y="165714"/>
                </a:lnTo>
                <a:lnTo>
                  <a:pt x="1064133" y="182859"/>
                </a:lnTo>
                <a:lnTo>
                  <a:pt x="1106424" y="164454"/>
                </a:lnTo>
                <a:lnTo>
                  <a:pt x="1092604" y="141455"/>
                </a:lnTo>
                <a:close/>
              </a:path>
              <a:path w="2912745" h="708659">
                <a:moveTo>
                  <a:pt x="1233297" y="96603"/>
                </a:moveTo>
                <a:lnTo>
                  <a:pt x="1192041" y="104546"/>
                </a:lnTo>
                <a:lnTo>
                  <a:pt x="1157001" y="127367"/>
                </a:lnTo>
                <a:lnTo>
                  <a:pt x="1132677" y="163557"/>
                </a:lnTo>
                <a:lnTo>
                  <a:pt x="1123569" y="211607"/>
                </a:lnTo>
                <a:lnTo>
                  <a:pt x="1132838" y="259175"/>
                </a:lnTo>
                <a:lnTo>
                  <a:pt x="1157430" y="295421"/>
                </a:lnTo>
                <a:lnTo>
                  <a:pt x="1192524" y="318513"/>
                </a:lnTo>
                <a:lnTo>
                  <a:pt x="1233297" y="326617"/>
                </a:lnTo>
                <a:lnTo>
                  <a:pt x="1254210" y="324299"/>
                </a:lnTo>
                <a:lnTo>
                  <a:pt x="1273730" y="317560"/>
                </a:lnTo>
                <a:lnTo>
                  <a:pt x="1291322" y="306724"/>
                </a:lnTo>
                <a:lnTo>
                  <a:pt x="1306449" y="292113"/>
                </a:lnTo>
                <a:lnTo>
                  <a:pt x="1353312" y="292113"/>
                </a:lnTo>
                <a:lnTo>
                  <a:pt x="1353312" y="282916"/>
                </a:lnTo>
                <a:lnTo>
                  <a:pt x="1240155" y="282916"/>
                </a:lnTo>
                <a:lnTo>
                  <a:pt x="1212865" y="277274"/>
                </a:lnTo>
                <a:lnTo>
                  <a:pt x="1190720" y="261927"/>
                </a:lnTo>
                <a:lnTo>
                  <a:pt x="1175861" y="239247"/>
                </a:lnTo>
                <a:lnTo>
                  <a:pt x="1170432" y="211607"/>
                </a:lnTo>
                <a:lnTo>
                  <a:pt x="1175682" y="183970"/>
                </a:lnTo>
                <a:lnTo>
                  <a:pt x="1190148" y="161292"/>
                </a:lnTo>
                <a:lnTo>
                  <a:pt x="1211901" y="145946"/>
                </a:lnTo>
                <a:lnTo>
                  <a:pt x="1239012" y="140304"/>
                </a:lnTo>
                <a:lnTo>
                  <a:pt x="1353312" y="140304"/>
                </a:lnTo>
                <a:lnTo>
                  <a:pt x="1353312" y="129955"/>
                </a:lnTo>
                <a:lnTo>
                  <a:pt x="1306449" y="129955"/>
                </a:lnTo>
                <a:lnTo>
                  <a:pt x="1291804" y="116010"/>
                </a:lnTo>
                <a:lnTo>
                  <a:pt x="1274159" y="105516"/>
                </a:lnTo>
                <a:lnTo>
                  <a:pt x="1254371" y="98903"/>
                </a:lnTo>
                <a:lnTo>
                  <a:pt x="1233297" y="96603"/>
                </a:lnTo>
                <a:close/>
              </a:path>
              <a:path w="2912745" h="708659">
                <a:moveTo>
                  <a:pt x="1353312" y="292113"/>
                </a:moveTo>
                <a:lnTo>
                  <a:pt x="1306449" y="292113"/>
                </a:lnTo>
                <a:lnTo>
                  <a:pt x="1306449" y="322018"/>
                </a:lnTo>
                <a:lnTo>
                  <a:pt x="1353312" y="322018"/>
                </a:lnTo>
                <a:lnTo>
                  <a:pt x="1353312" y="292113"/>
                </a:lnTo>
                <a:close/>
              </a:path>
              <a:path w="2912745" h="708659">
                <a:moveTo>
                  <a:pt x="1353312" y="140304"/>
                </a:moveTo>
                <a:lnTo>
                  <a:pt x="1239012" y="140304"/>
                </a:lnTo>
                <a:lnTo>
                  <a:pt x="1266783" y="145946"/>
                </a:lnTo>
                <a:lnTo>
                  <a:pt x="1288875" y="161292"/>
                </a:lnTo>
                <a:lnTo>
                  <a:pt x="1303466" y="183970"/>
                </a:lnTo>
                <a:lnTo>
                  <a:pt x="1308735" y="211607"/>
                </a:lnTo>
                <a:lnTo>
                  <a:pt x="1303484" y="239247"/>
                </a:lnTo>
                <a:lnTo>
                  <a:pt x="1289018" y="261927"/>
                </a:lnTo>
                <a:lnTo>
                  <a:pt x="1267265" y="277274"/>
                </a:lnTo>
                <a:lnTo>
                  <a:pt x="1240155" y="282916"/>
                </a:lnTo>
                <a:lnTo>
                  <a:pt x="1353312" y="282916"/>
                </a:lnTo>
                <a:lnTo>
                  <a:pt x="1353312" y="140304"/>
                </a:lnTo>
                <a:close/>
              </a:path>
              <a:path w="2912745" h="708659">
                <a:moveTo>
                  <a:pt x="1353312" y="101202"/>
                </a:moveTo>
                <a:lnTo>
                  <a:pt x="1306449" y="101202"/>
                </a:lnTo>
                <a:lnTo>
                  <a:pt x="1306449" y="129955"/>
                </a:lnTo>
                <a:lnTo>
                  <a:pt x="1353312" y="129955"/>
                </a:lnTo>
                <a:lnTo>
                  <a:pt x="1353312" y="101202"/>
                </a:lnTo>
                <a:close/>
              </a:path>
              <a:path w="2912745" h="708659">
                <a:moveTo>
                  <a:pt x="1440180" y="101202"/>
                </a:moveTo>
                <a:lnTo>
                  <a:pt x="1393317" y="101202"/>
                </a:lnTo>
                <a:lnTo>
                  <a:pt x="1393317" y="322018"/>
                </a:lnTo>
                <a:lnTo>
                  <a:pt x="1441323" y="322018"/>
                </a:lnTo>
                <a:lnTo>
                  <a:pt x="1441323" y="212759"/>
                </a:lnTo>
                <a:lnTo>
                  <a:pt x="1444448" y="182928"/>
                </a:lnTo>
                <a:lnTo>
                  <a:pt x="1454324" y="162155"/>
                </a:lnTo>
                <a:lnTo>
                  <a:pt x="1471701" y="150007"/>
                </a:lnTo>
                <a:lnTo>
                  <a:pt x="1497330" y="146053"/>
                </a:lnTo>
                <a:lnTo>
                  <a:pt x="1524762" y="146053"/>
                </a:lnTo>
                <a:lnTo>
                  <a:pt x="1524762" y="135705"/>
                </a:lnTo>
                <a:lnTo>
                  <a:pt x="1440180" y="135705"/>
                </a:lnTo>
                <a:lnTo>
                  <a:pt x="1440180" y="101202"/>
                </a:lnTo>
                <a:close/>
              </a:path>
              <a:path w="2912745" h="708659">
                <a:moveTo>
                  <a:pt x="1524762" y="101202"/>
                </a:moveTo>
                <a:lnTo>
                  <a:pt x="1504188" y="101202"/>
                </a:lnTo>
                <a:lnTo>
                  <a:pt x="1482774" y="103358"/>
                </a:lnTo>
                <a:lnTo>
                  <a:pt x="1464897" y="109827"/>
                </a:lnTo>
                <a:lnTo>
                  <a:pt x="1450663" y="120610"/>
                </a:lnTo>
                <a:lnTo>
                  <a:pt x="1440180" y="135705"/>
                </a:lnTo>
                <a:lnTo>
                  <a:pt x="1524762" y="135705"/>
                </a:lnTo>
                <a:lnTo>
                  <a:pt x="1524762" y="101202"/>
                </a:lnTo>
                <a:close/>
              </a:path>
              <a:path w="2912745" h="708659">
                <a:moveTo>
                  <a:pt x="1589913" y="346168"/>
                </a:moveTo>
                <a:lnTo>
                  <a:pt x="1546479" y="366869"/>
                </a:lnTo>
                <a:lnTo>
                  <a:pt x="1562963" y="391616"/>
                </a:lnTo>
                <a:lnTo>
                  <a:pt x="1586626" y="411294"/>
                </a:lnTo>
                <a:lnTo>
                  <a:pt x="1617362" y="424286"/>
                </a:lnTo>
                <a:lnTo>
                  <a:pt x="1655064" y="428976"/>
                </a:lnTo>
                <a:lnTo>
                  <a:pt x="1701802" y="420584"/>
                </a:lnTo>
                <a:lnTo>
                  <a:pt x="1736645" y="397205"/>
                </a:lnTo>
                <a:lnTo>
                  <a:pt x="1743227" y="386421"/>
                </a:lnTo>
                <a:lnTo>
                  <a:pt x="1655064" y="386421"/>
                </a:lnTo>
                <a:lnTo>
                  <a:pt x="1632346" y="383689"/>
                </a:lnTo>
                <a:lnTo>
                  <a:pt x="1613916" y="375782"/>
                </a:lnTo>
                <a:lnTo>
                  <a:pt x="1599771" y="363131"/>
                </a:lnTo>
                <a:lnTo>
                  <a:pt x="1589913" y="346168"/>
                </a:lnTo>
                <a:close/>
              </a:path>
              <a:path w="2912745" h="708659">
                <a:moveTo>
                  <a:pt x="1765935" y="290963"/>
                </a:moveTo>
                <a:lnTo>
                  <a:pt x="1719072" y="290963"/>
                </a:lnTo>
                <a:lnTo>
                  <a:pt x="1719072" y="318565"/>
                </a:lnTo>
                <a:lnTo>
                  <a:pt x="1714696" y="345180"/>
                </a:lnTo>
                <a:lnTo>
                  <a:pt x="1702069" y="366727"/>
                </a:lnTo>
                <a:lnTo>
                  <a:pt x="1681942" y="381156"/>
                </a:lnTo>
                <a:lnTo>
                  <a:pt x="1655064" y="386421"/>
                </a:lnTo>
                <a:lnTo>
                  <a:pt x="1743227" y="386421"/>
                </a:lnTo>
                <a:lnTo>
                  <a:pt x="1758416" y="361535"/>
                </a:lnTo>
                <a:lnTo>
                  <a:pt x="1765935" y="316269"/>
                </a:lnTo>
                <a:lnTo>
                  <a:pt x="1765935" y="290963"/>
                </a:lnTo>
                <a:close/>
              </a:path>
              <a:path w="2912745" h="708659">
                <a:moveTo>
                  <a:pt x="1647063" y="96603"/>
                </a:moveTo>
                <a:lnTo>
                  <a:pt x="1605807" y="104546"/>
                </a:lnTo>
                <a:lnTo>
                  <a:pt x="1570767" y="127367"/>
                </a:lnTo>
                <a:lnTo>
                  <a:pt x="1546443" y="163557"/>
                </a:lnTo>
                <a:lnTo>
                  <a:pt x="1537335" y="211607"/>
                </a:lnTo>
                <a:lnTo>
                  <a:pt x="1546586" y="259175"/>
                </a:lnTo>
                <a:lnTo>
                  <a:pt x="1571053" y="295421"/>
                </a:lnTo>
                <a:lnTo>
                  <a:pt x="1605807" y="318513"/>
                </a:lnTo>
                <a:lnTo>
                  <a:pt x="1645920" y="326617"/>
                </a:lnTo>
                <a:lnTo>
                  <a:pt x="1666994" y="324281"/>
                </a:lnTo>
                <a:lnTo>
                  <a:pt x="1686782" y="317416"/>
                </a:lnTo>
                <a:lnTo>
                  <a:pt x="1704427" y="306238"/>
                </a:lnTo>
                <a:lnTo>
                  <a:pt x="1719072" y="290963"/>
                </a:lnTo>
                <a:lnTo>
                  <a:pt x="1765935" y="290963"/>
                </a:lnTo>
                <a:lnTo>
                  <a:pt x="1765935" y="282916"/>
                </a:lnTo>
                <a:lnTo>
                  <a:pt x="1652778" y="282916"/>
                </a:lnTo>
                <a:lnTo>
                  <a:pt x="1625488" y="277274"/>
                </a:lnTo>
                <a:lnTo>
                  <a:pt x="1603343" y="261927"/>
                </a:lnTo>
                <a:lnTo>
                  <a:pt x="1588484" y="239247"/>
                </a:lnTo>
                <a:lnTo>
                  <a:pt x="1583055" y="211607"/>
                </a:lnTo>
                <a:lnTo>
                  <a:pt x="1588484" y="183970"/>
                </a:lnTo>
                <a:lnTo>
                  <a:pt x="1603343" y="161292"/>
                </a:lnTo>
                <a:lnTo>
                  <a:pt x="1625488" y="145946"/>
                </a:lnTo>
                <a:lnTo>
                  <a:pt x="1652778" y="140304"/>
                </a:lnTo>
                <a:lnTo>
                  <a:pt x="1765935" y="140304"/>
                </a:lnTo>
                <a:lnTo>
                  <a:pt x="1765935" y="131102"/>
                </a:lnTo>
                <a:lnTo>
                  <a:pt x="1719072" y="131102"/>
                </a:lnTo>
                <a:lnTo>
                  <a:pt x="1704605" y="116494"/>
                </a:lnTo>
                <a:lnTo>
                  <a:pt x="1687353" y="105660"/>
                </a:lnTo>
                <a:lnTo>
                  <a:pt x="1667958" y="98921"/>
                </a:lnTo>
                <a:lnTo>
                  <a:pt x="1647063" y="96603"/>
                </a:lnTo>
                <a:close/>
              </a:path>
              <a:path w="2912745" h="708659">
                <a:moveTo>
                  <a:pt x="1765935" y="140304"/>
                </a:moveTo>
                <a:lnTo>
                  <a:pt x="1652778" y="140304"/>
                </a:lnTo>
                <a:lnTo>
                  <a:pt x="1680549" y="145946"/>
                </a:lnTo>
                <a:lnTo>
                  <a:pt x="1702641" y="161292"/>
                </a:lnTo>
                <a:lnTo>
                  <a:pt x="1717232" y="183970"/>
                </a:lnTo>
                <a:lnTo>
                  <a:pt x="1722501" y="211607"/>
                </a:lnTo>
                <a:lnTo>
                  <a:pt x="1717232" y="239247"/>
                </a:lnTo>
                <a:lnTo>
                  <a:pt x="1702641" y="261927"/>
                </a:lnTo>
                <a:lnTo>
                  <a:pt x="1680549" y="277274"/>
                </a:lnTo>
                <a:lnTo>
                  <a:pt x="1652778" y="282916"/>
                </a:lnTo>
                <a:lnTo>
                  <a:pt x="1765935" y="282916"/>
                </a:lnTo>
                <a:lnTo>
                  <a:pt x="1765935" y="140304"/>
                </a:lnTo>
                <a:close/>
              </a:path>
              <a:path w="2912745" h="708659">
                <a:moveTo>
                  <a:pt x="1765935" y="101202"/>
                </a:moveTo>
                <a:lnTo>
                  <a:pt x="1719072" y="101202"/>
                </a:lnTo>
                <a:lnTo>
                  <a:pt x="1719072" y="131102"/>
                </a:lnTo>
                <a:lnTo>
                  <a:pt x="1765935" y="131102"/>
                </a:lnTo>
                <a:lnTo>
                  <a:pt x="1765935" y="101202"/>
                </a:lnTo>
                <a:close/>
              </a:path>
              <a:path w="2912745" h="708659">
                <a:moveTo>
                  <a:pt x="1912239" y="97749"/>
                </a:moveTo>
                <a:lnTo>
                  <a:pt x="1867858" y="106644"/>
                </a:lnTo>
                <a:lnTo>
                  <a:pt x="1831514" y="130959"/>
                </a:lnTo>
                <a:lnTo>
                  <a:pt x="1806958" y="167133"/>
                </a:lnTo>
                <a:lnTo>
                  <a:pt x="1797939" y="211607"/>
                </a:lnTo>
                <a:lnTo>
                  <a:pt x="1800064" y="233909"/>
                </a:lnTo>
                <a:lnTo>
                  <a:pt x="1816744" y="275491"/>
                </a:lnTo>
                <a:lnTo>
                  <a:pt x="1848588" y="307695"/>
                </a:lnTo>
                <a:lnTo>
                  <a:pt x="1889593" y="324479"/>
                </a:lnTo>
                <a:lnTo>
                  <a:pt x="1912239" y="326617"/>
                </a:lnTo>
                <a:lnTo>
                  <a:pt x="1956619" y="317722"/>
                </a:lnTo>
                <a:lnTo>
                  <a:pt x="1992963" y="293409"/>
                </a:lnTo>
                <a:lnTo>
                  <a:pt x="2000867" y="281766"/>
                </a:lnTo>
                <a:lnTo>
                  <a:pt x="1911096" y="281766"/>
                </a:lnTo>
                <a:lnTo>
                  <a:pt x="1884646" y="276141"/>
                </a:lnTo>
                <a:lnTo>
                  <a:pt x="1863232" y="260920"/>
                </a:lnTo>
                <a:lnTo>
                  <a:pt x="1848891" y="238582"/>
                </a:lnTo>
                <a:lnTo>
                  <a:pt x="1843659" y="211607"/>
                </a:lnTo>
                <a:lnTo>
                  <a:pt x="1848891" y="184635"/>
                </a:lnTo>
                <a:lnTo>
                  <a:pt x="1863232" y="162299"/>
                </a:lnTo>
                <a:lnTo>
                  <a:pt x="1884646" y="147079"/>
                </a:lnTo>
                <a:lnTo>
                  <a:pt x="1911096" y="141455"/>
                </a:lnTo>
                <a:lnTo>
                  <a:pt x="1999181" y="141455"/>
                </a:lnTo>
                <a:lnTo>
                  <a:pt x="1992534" y="131534"/>
                </a:lnTo>
                <a:lnTo>
                  <a:pt x="1956458" y="106824"/>
                </a:lnTo>
                <a:lnTo>
                  <a:pt x="1912239" y="97749"/>
                </a:lnTo>
                <a:close/>
              </a:path>
              <a:path w="2912745" h="708659">
                <a:moveTo>
                  <a:pt x="1999181" y="141455"/>
                </a:moveTo>
                <a:lnTo>
                  <a:pt x="1911096" y="141455"/>
                </a:lnTo>
                <a:lnTo>
                  <a:pt x="1937545" y="147079"/>
                </a:lnTo>
                <a:lnTo>
                  <a:pt x="1958959" y="162299"/>
                </a:lnTo>
                <a:lnTo>
                  <a:pt x="1973300" y="184635"/>
                </a:lnTo>
                <a:lnTo>
                  <a:pt x="1978533" y="211607"/>
                </a:lnTo>
                <a:lnTo>
                  <a:pt x="1973300" y="238582"/>
                </a:lnTo>
                <a:lnTo>
                  <a:pt x="1958959" y="260920"/>
                </a:lnTo>
                <a:lnTo>
                  <a:pt x="1937545" y="276141"/>
                </a:lnTo>
                <a:lnTo>
                  <a:pt x="1911096" y="281766"/>
                </a:lnTo>
                <a:lnTo>
                  <a:pt x="2000867" y="281766"/>
                </a:lnTo>
                <a:lnTo>
                  <a:pt x="2017520" y="257235"/>
                </a:lnTo>
                <a:lnTo>
                  <a:pt x="2026539" y="212759"/>
                </a:lnTo>
                <a:lnTo>
                  <a:pt x="2017037" y="168104"/>
                </a:lnTo>
                <a:lnTo>
                  <a:pt x="1999181" y="141455"/>
                </a:lnTo>
                <a:close/>
              </a:path>
              <a:path w="2912745" h="708659">
                <a:moveTo>
                  <a:pt x="2079117" y="101202"/>
                </a:moveTo>
                <a:lnTo>
                  <a:pt x="2031111" y="101202"/>
                </a:lnTo>
                <a:lnTo>
                  <a:pt x="2104263" y="322018"/>
                </a:lnTo>
                <a:lnTo>
                  <a:pt x="2149983" y="322018"/>
                </a:lnTo>
                <a:lnTo>
                  <a:pt x="2173811" y="257610"/>
                </a:lnTo>
                <a:lnTo>
                  <a:pt x="2129409" y="257610"/>
                </a:lnTo>
                <a:lnTo>
                  <a:pt x="2079117" y="101202"/>
                </a:lnTo>
                <a:close/>
              </a:path>
              <a:path w="2912745" h="708659">
                <a:moveTo>
                  <a:pt x="2256071" y="164454"/>
                </a:moveTo>
                <a:lnTo>
                  <a:pt x="2208276" y="164454"/>
                </a:lnTo>
                <a:lnTo>
                  <a:pt x="2266569" y="322018"/>
                </a:lnTo>
                <a:lnTo>
                  <a:pt x="2312289" y="322018"/>
                </a:lnTo>
                <a:lnTo>
                  <a:pt x="2334626" y="257610"/>
                </a:lnTo>
                <a:lnTo>
                  <a:pt x="2289429" y="257610"/>
                </a:lnTo>
                <a:lnTo>
                  <a:pt x="2256071" y="164454"/>
                </a:lnTo>
                <a:close/>
              </a:path>
              <a:path w="2912745" h="708659">
                <a:moveTo>
                  <a:pt x="2233422" y="101202"/>
                </a:moveTo>
                <a:lnTo>
                  <a:pt x="2186559" y="101202"/>
                </a:lnTo>
                <a:lnTo>
                  <a:pt x="2129409" y="257610"/>
                </a:lnTo>
                <a:lnTo>
                  <a:pt x="2173811" y="257610"/>
                </a:lnTo>
                <a:lnTo>
                  <a:pt x="2208276" y="164454"/>
                </a:lnTo>
                <a:lnTo>
                  <a:pt x="2256071" y="164454"/>
                </a:lnTo>
                <a:lnTo>
                  <a:pt x="2233422" y="101202"/>
                </a:lnTo>
                <a:close/>
              </a:path>
              <a:path w="2912745" h="708659">
                <a:moveTo>
                  <a:pt x="2388870" y="101202"/>
                </a:moveTo>
                <a:lnTo>
                  <a:pt x="2340864" y="101202"/>
                </a:lnTo>
                <a:lnTo>
                  <a:pt x="2289429" y="257610"/>
                </a:lnTo>
                <a:lnTo>
                  <a:pt x="2334626" y="257610"/>
                </a:lnTo>
                <a:lnTo>
                  <a:pt x="2388870" y="101202"/>
                </a:lnTo>
                <a:close/>
              </a:path>
              <a:path w="2912745" h="708659">
                <a:moveTo>
                  <a:pt x="2434590" y="3441"/>
                </a:moveTo>
                <a:lnTo>
                  <a:pt x="2426589" y="3441"/>
                </a:lnTo>
                <a:lnTo>
                  <a:pt x="2417445" y="6896"/>
                </a:lnTo>
                <a:lnTo>
                  <a:pt x="2406015" y="18389"/>
                </a:lnTo>
                <a:lnTo>
                  <a:pt x="2402586" y="26441"/>
                </a:lnTo>
                <a:lnTo>
                  <a:pt x="2402586" y="35648"/>
                </a:lnTo>
                <a:lnTo>
                  <a:pt x="2430911" y="67706"/>
                </a:lnTo>
                <a:lnTo>
                  <a:pt x="2440019" y="67275"/>
                </a:lnTo>
                <a:lnTo>
                  <a:pt x="2466433" y="32612"/>
                </a:lnTo>
                <a:lnTo>
                  <a:pt x="2464308" y="22999"/>
                </a:lnTo>
                <a:lnTo>
                  <a:pt x="2459664" y="15089"/>
                </a:lnTo>
                <a:lnTo>
                  <a:pt x="2452878" y="8905"/>
                </a:lnTo>
                <a:lnTo>
                  <a:pt x="2444377" y="4879"/>
                </a:lnTo>
                <a:lnTo>
                  <a:pt x="2434590" y="3441"/>
                </a:lnTo>
                <a:close/>
              </a:path>
              <a:path w="2912745" h="708659">
                <a:moveTo>
                  <a:pt x="2458593" y="101202"/>
                </a:moveTo>
                <a:lnTo>
                  <a:pt x="2411730" y="101202"/>
                </a:lnTo>
                <a:lnTo>
                  <a:pt x="2411730" y="322018"/>
                </a:lnTo>
                <a:lnTo>
                  <a:pt x="2458593" y="322018"/>
                </a:lnTo>
                <a:lnTo>
                  <a:pt x="2458593" y="101202"/>
                </a:lnTo>
                <a:close/>
              </a:path>
              <a:path w="2912745" h="708659">
                <a:moveTo>
                  <a:pt x="2523744" y="253011"/>
                </a:moveTo>
                <a:lnTo>
                  <a:pt x="2481453" y="276015"/>
                </a:lnTo>
                <a:lnTo>
                  <a:pt x="2497776" y="297956"/>
                </a:lnTo>
                <a:lnTo>
                  <a:pt x="2519457" y="313536"/>
                </a:lnTo>
                <a:lnTo>
                  <a:pt x="2546711" y="322430"/>
                </a:lnTo>
                <a:lnTo>
                  <a:pt x="2579751" y="324316"/>
                </a:lnTo>
                <a:lnTo>
                  <a:pt x="2619416" y="318530"/>
                </a:lnTo>
                <a:lnTo>
                  <a:pt x="2647616" y="302178"/>
                </a:lnTo>
                <a:lnTo>
                  <a:pt x="2660136" y="285212"/>
                </a:lnTo>
                <a:lnTo>
                  <a:pt x="2582037" y="285212"/>
                </a:lnTo>
                <a:lnTo>
                  <a:pt x="2563606" y="283092"/>
                </a:lnTo>
                <a:lnTo>
                  <a:pt x="2547747" y="276875"/>
                </a:lnTo>
                <a:lnTo>
                  <a:pt x="2534459" y="266777"/>
                </a:lnTo>
                <a:lnTo>
                  <a:pt x="2523744" y="253011"/>
                </a:lnTo>
                <a:close/>
              </a:path>
              <a:path w="2912745" h="708659">
                <a:moveTo>
                  <a:pt x="2577465" y="95453"/>
                </a:moveTo>
                <a:lnTo>
                  <a:pt x="2541889" y="101023"/>
                </a:lnTo>
                <a:lnTo>
                  <a:pt x="2514885" y="115866"/>
                </a:lnTo>
                <a:lnTo>
                  <a:pt x="2497740" y="137178"/>
                </a:lnTo>
                <a:lnTo>
                  <a:pt x="2491740" y="162157"/>
                </a:lnTo>
                <a:lnTo>
                  <a:pt x="2498401" y="190675"/>
                </a:lnTo>
                <a:lnTo>
                  <a:pt x="2515885" y="209165"/>
                </a:lnTo>
                <a:lnTo>
                  <a:pt x="2540442" y="220540"/>
                </a:lnTo>
                <a:lnTo>
                  <a:pt x="2568321" y="227711"/>
                </a:lnTo>
                <a:lnTo>
                  <a:pt x="2588948" y="232527"/>
                </a:lnTo>
                <a:lnTo>
                  <a:pt x="2606468" y="237774"/>
                </a:lnTo>
                <a:lnTo>
                  <a:pt x="2618630" y="245178"/>
                </a:lnTo>
                <a:lnTo>
                  <a:pt x="2623185" y="256465"/>
                </a:lnTo>
                <a:lnTo>
                  <a:pt x="2620613" y="267262"/>
                </a:lnTo>
                <a:lnTo>
                  <a:pt x="2612898" y="276443"/>
                </a:lnTo>
                <a:lnTo>
                  <a:pt x="2600039" y="282822"/>
                </a:lnTo>
                <a:lnTo>
                  <a:pt x="2582037" y="285212"/>
                </a:lnTo>
                <a:lnTo>
                  <a:pt x="2660136" y="285212"/>
                </a:lnTo>
                <a:lnTo>
                  <a:pt x="2664458" y="279356"/>
                </a:lnTo>
                <a:lnTo>
                  <a:pt x="2670048" y="254162"/>
                </a:lnTo>
                <a:lnTo>
                  <a:pt x="2662868" y="225465"/>
                </a:lnTo>
                <a:lnTo>
                  <a:pt x="2644330" y="206579"/>
                </a:lnTo>
                <a:lnTo>
                  <a:pt x="2618934" y="194808"/>
                </a:lnTo>
                <a:lnTo>
                  <a:pt x="2591181" y="187458"/>
                </a:lnTo>
                <a:lnTo>
                  <a:pt x="2568499" y="182678"/>
                </a:lnTo>
                <a:lnTo>
                  <a:pt x="2552033" y="177683"/>
                </a:lnTo>
                <a:lnTo>
                  <a:pt x="2541996" y="170962"/>
                </a:lnTo>
                <a:lnTo>
                  <a:pt x="2538603" y="161006"/>
                </a:lnTo>
                <a:lnTo>
                  <a:pt x="2540799" y="150565"/>
                </a:lnTo>
                <a:lnTo>
                  <a:pt x="2547604" y="142173"/>
                </a:lnTo>
                <a:lnTo>
                  <a:pt x="2559337" y="136585"/>
                </a:lnTo>
                <a:lnTo>
                  <a:pt x="2576322" y="134555"/>
                </a:lnTo>
                <a:lnTo>
                  <a:pt x="2663580" y="134555"/>
                </a:lnTo>
                <a:lnTo>
                  <a:pt x="2650920" y="120194"/>
                </a:lnTo>
                <a:lnTo>
                  <a:pt x="2631043" y="106808"/>
                </a:lnTo>
                <a:lnTo>
                  <a:pt x="2606665" y="98381"/>
                </a:lnTo>
                <a:lnTo>
                  <a:pt x="2577465" y="95453"/>
                </a:lnTo>
                <a:close/>
              </a:path>
              <a:path w="2912745" h="708659">
                <a:moveTo>
                  <a:pt x="2663580" y="134555"/>
                </a:moveTo>
                <a:lnTo>
                  <a:pt x="2576322" y="134555"/>
                </a:lnTo>
                <a:lnTo>
                  <a:pt x="2592859" y="136244"/>
                </a:lnTo>
                <a:lnTo>
                  <a:pt x="2606611" y="141168"/>
                </a:lnTo>
                <a:lnTo>
                  <a:pt x="2617791" y="149110"/>
                </a:lnTo>
                <a:lnTo>
                  <a:pt x="2626614" y="159854"/>
                </a:lnTo>
                <a:lnTo>
                  <a:pt x="2666619" y="138002"/>
                </a:lnTo>
                <a:lnTo>
                  <a:pt x="2663580" y="134555"/>
                </a:lnTo>
                <a:close/>
              </a:path>
              <a:path w="2912745" h="708659">
                <a:moveTo>
                  <a:pt x="2800350" y="96603"/>
                </a:moveTo>
                <a:lnTo>
                  <a:pt x="2755487" y="105516"/>
                </a:lnTo>
                <a:lnTo>
                  <a:pt x="2719197" y="129954"/>
                </a:lnTo>
                <a:lnTo>
                  <a:pt x="2694908" y="166468"/>
                </a:lnTo>
                <a:lnTo>
                  <a:pt x="2686050" y="211607"/>
                </a:lnTo>
                <a:lnTo>
                  <a:pt x="2694443" y="256570"/>
                </a:lnTo>
                <a:lnTo>
                  <a:pt x="2718054" y="292690"/>
                </a:lnTo>
                <a:lnTo>
                  <a:pt x="2754522" y="316733"/>
                </a:lnTo>
                <a:lnTo>
                  <a:pt x="2801493" y="325466"/>
                </a:lnTo>
                <a:lnTo>
                  <a:pt x="2835568" y="321136"/>
                </a:lnTo>
                <a:lnTo>
                  <a:pt x="2864072" y="308934"/>
                </a:lnTo>
                <a:lnTo>
                  <a:pt x="2887003" y="290048"/>
                </a:lnTo>
                <a:lnTo>
                  <a:pt x="2891261" y="284067"/>
                </a:lnTo>
                <a:lnTo>
                  <a:pt x="2801493" y="284067"/>
                </a:lnTo>
                <a:lnTo>
                  <a:pt x="2775471" y="280113"/>
                </a:lnTo>
                <a:lnTo>
                  <a:pt x="2754487" y="268827"/>
                </a:lnTo>
                <a:lnTo>
                  <a:pt x="2739288" y="251072"/>
                </a:lnTo>
                <a:lnTo>
                  <a:pt x="2730627" y="227711"/>
                </a:lnTo>
                <a:lnTo>
                  <a:pt x="2912364" y="227711"/>
                </a:lnTo>
                <a:lnTo>
                  <a:pt x="2912364" y="209311"/>
                </a:lnTo>
                <a:lnTo>
                  <a:pt x="2908570" y="187458"/>
                </a:lnTo>
                <a:lnTo>
                  <a:pt x="2734056" y="187458"/>
                </a:lnTo>
                <a:lnTo>
                  <a:pt x="2743932" y="167114"/>
                </a:lnTo>
                <a:lnTo>
                  <a:pt x="2759059" y="151515"/>
                </a:lnTo>
                <a:lnTo>
                  <a:pt x="2778258" y="141524"/>
                </a:lnTo>
                <a:lnTo>
                  <a:pt x="2800350" y="138002"/>
                </a:lnTo>
                <a:lnTo>
                  <a:pt x="2887502" y="138002"/>
                </a:lnTo>
                <a:lnTo>
                  <a:pt x="2881217" y="128374"/>
                </a:lnTo>
                <a:lnTo>
                  <a:pt x="2845498" y="104995"/>
                </a:lnTo>
                <a:lnTo>
                  <a:pt x="2800350" y="96603"/>
                </a:lnTo>
                <a:close/>
              </a:path>
              <a:path w="2912745" h="708659">
                <a:moveTo>
                  <a:pt x="2865501" y="243814"/>
                </a:moveTo>
                <a:lnTo>
                  <a:pt x="2854535" y="260777"/>
                </a:lnTo>
                <a:lnTo>
                  <a:pt x="2839497" y="273428"/>
                </a:lnTo>
                <a:lnTo>
                  <a:pt x="2821459" y="281335"/>
                </a:lnTo>
                <a:lnTo>
                  <a:pt x="2801493" y="284067"/>
                </a:lnTo>
                <a:lnTo>
                  <a:pt x="2891261" y="284067"/>
                </a:lnTo>
                <a:lnTo>
                  <a:pt x="2904363" y="265662"/>
                </a:lnTo>
                <a:lnTo>
                  <a:pt x="2865501" y="243814"/>
                </a:lnTo>
                <a:close/>
              </a:path>
              <a:path w="2912745" h="708659">
                <a:moveTo>
                  <a:pt x="2887502" y="138002"/>
                </a:moveTo>
                <a:lnTo>
                  <a:pt x="2800350" y="138002"/>
                </a:lnTo>
                <a:lnTo>
                  <a:pt x="2824031" y="141363"/>
                </a:lnTo>
                <a:lnTo>
                  <a:pt x="2843212" y="151086"/>
                </a:lnTo>
                <a:lnTo>
                  <a:pt x="2857250" y="166631"/>
                </a:lnTo>
                <a:lnTo>
                  <a:pt x="2865501" y="187458"/>
                </a:lnTo>
                <a:lnTo>
                  <a:pt x="2908570" y="187458"/>
                </a:lnTo>
                <a:lnTo>
                  <a:pt x="2904505" y="164045"/>
                </a:lnTo>
                <a:lnTo>
                  <a:pt x="2887502" y="138002"/>
                </a:lnTo>
                <a:close/>
              </a:path>
              <a:path w="2912745" h="708659">
                <a:moveTo>
                  <a:pt x="320040" y="0"/>
                </a:moveTo>
                <a:lnTo>
                  <a:pt x="128016" y="0"/>
                </a:lnTo>
                <a:lnTo>
                  <a:pt x="128016" y="64396"/>
                </a:lnTo>
                <a:lnTo>
                  <a:pt x="320040" y="64396"/>
                </a:lnTo>
                <a:lnTo>
                  <a:pt x="320040" y="0"/>
                </a:lnTo>
                <a:close/>
              </a:path>
              <a:path w="2912745" h="708659">
                <a:moveTo>
                  <a:pt x="192024" y="257610"/>
                </a:moveTo>
                <a:lnTo>
                  <a:pt x="0" y="257610"/>
                </a:lnTo>
                <a:lnTo>
                  <a:pt x="0" y="322018"/>
                </a:lnTo>
                <a:lnTo>
                  <a:pt x="192024" y="322018"/>
                </a:lnTo>
                <a:lnTo>
                  <a:pt x="192024" y="257610"/>
                </a:lnTo>
                <a:close/>
              </a:path>
              <a:path w="2912745" h="708659">
                <a:moveTo>
                  <a:pt x="320040" y="644042"/>
                </a:moveTo>
                <a:lnTo>
                  <a:pt x="128016" y="644042"/>
                </a:lnTo>
                <a:lnTo>
                  <a:pt x="128016" y="708445"/>
                </a:lnTo>
                <a:lnTo>
                  <a:pt x="320040" y="708445"/>
                </a:lnTo>
                <a:lnTo>
                  <a:pt x="320040" y="644042"/>
                </a:lnTo>
                <a:close/>
              </a:path>
              <a:path w="2912745" h="708659">
                <a:moveTo>
                  <a:pt x="704088" y="0"/>
                </a:moveTo>
                <a:lnTo>
                  <a:pt x="384048" y="0"/>
                </a:lnTo>
                <a:lnTo>
                  <a:pt x="384048" y="64396"/>
                </a:lnTo>
                <a:lnTo>
                  <a:pt x="704088" y="64396"/>
                </a:lnTo>
                <a:lnTo>
                  <a:pt x="704088" y="0"/>
                </a:lnTo>
                <a:close/>
              </a:path>
              <a:path w="2912745" h="708659">
                <a:moveTo>
                  <a:pt x="704088" y="128804"/>
                </a:moveTo>
                <a:lnTo>
                  <a:pt x="384048" y="128804"/>
                </a:lnTo>
                <a:lnTo>
                  <a:pt x="384048" y="193207"/>
                </a:lnTo>
                <a:lnTo>
                  <a:pt x="704088" y="193207"/>
                </a:lnTo>
                <a:lnTo>
                  <a:pt x="704088" y="128804"/>
                </a:lnTo>
                <a:close/>
              </a:path>
              <a:path w="2912745" h="708659">
                <a:moveTo>
                  <a:pt x="704088" y="257610"/>
                </a:moveTo>
                <a:lnTo>
                  <a:pt x="384048" y="257610"/>
                </a:lnTo>
                <a:lnTo>
                  <a:pt x="384048" y="322018"/>
                </a:lnTo>
                <a:lnTo>
                  <a:pt x="704088" y="322018"/>
                </a:lnTo>
                <a:lnTo>
                  <a:pt x="704088" y="257610"/>
                </a:lnTo>
                <a:close/>
              </a:path>
              <a:path w="2912745" h="708659">
                <a:moveTo>
                  <a:pt x="320040" y="386421"/>
                </a:moveTo>
                <a:lnTo>
                  <a:pt x="0" y="386421"/>
                </a:lnTo>
                <a:lnTo>
                  <a:pt x="0" y="450829"/>
                </a:lnTo>
                <a:lnTo>
                  <a:pt x="320040" y="450829"/>
                </a:lnTo>
                <a:lnTo>
                  <a:pt x="320040" y="386421"/>
                </a:lnTo>
                <a:close/>
              </a:path>
              <a:path w="2912745" h="708659">
                <a:moveTo>
                  <a:pt x="702945" y="515232"/>
                </a:moveTo>
                <a:lnTo>
                  <a:pt x="382905" y="515232"/>
                </a:lnTo>
                <a:lnTo>
                  <a:pt x="382905" y="579635"/>
                </a:lnTo>
                <a:lnTo>
                  <a:pt x="702945" y="579635"/>
                </a:lnTo>
                <a:lnTo>
                  <a:pt x="702945" y="515232"/>
                </a:lnTo>
                <a:close/>
              </a:path>
            </a:pathLst>
          </a:custGeom>
          <a:solidFill>
            <a:srgbClr val="1D16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124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40"/>
              <a:t>TECHNOLOGY</a:t>
            </a:r>
            <a:r>
              <a:rPr dirty="0" spc="-509"/>
              <a:t> </a:t>
            </a:r>
            <a:r>
              <a:rPr dirty="0" spc="-850"/>
              <a:t>USED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94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8800" spc="-855"/>
              <a:t>WCP</a:t>
            </a:r>
            <a:r>
              <a:rPr dirty="0" sz="8800" spc="-640"/>
              <a:t> </a:t>
            </a:r>
            <a:r>
              <a:rPr dirty="0" sz="8800" spc="-915"/>
              <a:t>PORTAL</a:t>
            </a:r>
            <a:endParaRPr sz="8800"/>
          </a:p>
          <a:p>
            <a:pPr marL="527685">
              <a:lnSpc>
                <a:spcPct val="100000"/>
              </a:lnSpc>
              <a:spcBef>
                <a:spcPts val="185"/>
              </a:spcBef>
            </a:pPr>
            <a:r>
              <a:rPr dirty="0" sz="2500" spc="-30">
                <a:latin typeface="Lucida Sans"/>
                <a:cs typeface="Lucida Sans"/>
              </a:rPr>
              <a:t>Experience</a:t>
            </a:r>
            <a:r>
              <a:rPr dirty="0" sz="2500" spc="-90">
                <a:latin typeface="Lucida Sans"/>
                <a:cs typeface="Lucida Sans"/>
              </a:rPr>
              <a:t> </a:t>
            </a:r>
            <a:r>
              <a:rPr dirty="0" sz="2500" spc="-160">
                <a:latin typeface="Lucida Sans"/>
                <a:cs typeface="Lucida Sans"/>
              </a:rPr>
              <a:t>A</a:t>
            </a:r>
            <a:r>
              <a:rPr dirty="0" sz="2500" spc="-90">
                <a:latin typeface="Lucida Sans"/>
                <a:cs typeface="Lucida Sans"/>
              </a:rPr>
              <a:t> </a:t>
            </a:r>
            <a:r>
              <a:rPr dirty="0" sz="2500">
                <a:latin typeface="Lucida Sans"/>
                <a:cs typeface="Lucida Sans"/>
              </a:rPr>
              <a:t>More</a:t>
            </a:r>
            <a:r>
              <a:rPr dirty="0" sz="2500" spc="-90">
                <a:latin typeface="Lucida Sans"/>
                <a:cs typeface="Lucida Sans"/>
              </a:rPr>
              <a:t> </a:t>
            </a:r>
            <a:r>
              <a:rPr dirty="0" sz="2500" spc="-55">
                <a:latin typeface="Lucida Sans"/>
                <a:cs typeface="Lucida Sans"/>
              </a:rPr>
              <a:t>Visible</a:t>
            </a:r>
            <a:r>
              <a:rPr dirty="0" sz="2500" spc="-90">
                <a:latin typeface="Lucida Sans"/>
                <a:cs typeface="Lucida Sans"/>
              </a:rPr>
              <a:t> </a:t>
            </a:r>
            <a:r>
              <a:rPr dirty="0" sz="2500" spc="-20">
                <a:latin typeface="Lucida Sans"/>
                <a:cs typeface="Lucida Sans"/>
              </a:rPr>
              <a:t>Supply</a:t>
            </a:r>
            <a:r>
              <a:rPr dirty="0" sz="2500" spc="-90">
                <a:latin typeface="Lucida Sans"/>
                <a:cs typeface="Lucida Sans"/>
              </a:rPr>
              <a:t> </a:t>
            </a:r>
            <a:r>
              <a:rPr dirty="0" sz="2500" spc="-10">
                <a:latin typeface="Lucida Sans"/>
                <a:cs typeface="Lucida Sans"/>
              </a:rPr>
              <a:t>Chain</a:t>
            </a:r>
            <a:endParaRPr sz="2500">
              <a:latin typeface="Lucida Sans"/>
              <a:cs typeface="Lucida San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13073" y="9288860"/>
            <a:ext cx="1943099" cy="8572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0" y="12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3243547" y="1904492"/>
                  </a:moveTo>
                  <a:lnTo>
                    <a:pt x="0" y="1904492"/>
                  </a:lnTo>
                  <a:lnTo>
                    <a:pt x="0" y="8443443"/>
                  </a:lnTo>
                  <a:lnTo>
                    <a:pt x="13243547" y="8443443"/>
                  </a:lnTo>
                  <a:lnTo>
                    <a:pt x="13243547" y="1904492"/>
                  </a:lnTo>
                  <a:close/>
                </a:path>
                <a:path w="18288000" h="10287000">
                  <a:moveTo>
                    <a:pt x="18287988" y="0"/>
                  </a:moveTo>
                  <a:lnTo>
                    <a:pt x="13243560" y="0"/>
                  </a:lnTo>
                  <a:lnTo>
                    <a:pt x="13243560" y="10286987"/>
                  </a:lnTo>
                  <a:lnTo>
                    <a:pt x="18287988" y="10286987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727272">
                <a:alpha val="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13908" y="2443911"/>
              <a:ext cx="6086475" cy="550545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8963" y="5460199"/>
              <a:ext cx="1371587" cy="137159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3778" y="5460199"/>
              <a:ext cx="1123949" cy="112394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7624" y="5460199"/>
              <a:ext cx="1114424" cy="111442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5476" y="5344731"/>
              <a:ext cx="1343024" cy="1343024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430977" y="2301366"/>
            <a:ext cx="10620375" cy="2526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6210">
              <a:lnSpc>
                <a:spcPct val="114599"/>
              </a:lnSpc>
              <a:spcBef>
                <a:spcPts val="100"/>
              </a:spcBef>
            </a:pPr>
            <a:r>
              <a:rPr dirty="0" sz="1800">
                <a:latin typeface="Tahoma"/>
                <a:cs typeface="Tahoma"/>
              </a:rPr>
              <a:t>The</a:t>
            </a:r>
            <a:r>
              <a:rPr dirty="0" sz="1800" spc="-15">
                <a:latin typeface="Tahoma"/>
                <a:cs typeface="Tahoma"/>
              </a:rPr>
              <a:t> </a:t>
            </a:r>
            <a:r>
              <a:rPr dirty="0" sz="1800" spc="110">
                <a:latin typeface="Tahoma"/>
                <a:cs typeface="Tahoma"/>
              </a:rPr>
              <a:t>Command</a:t>
            </a:r>
            <a:r>
              <a:rPr dirty="0" sz="1800" spc="-10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Center</a:t>
            </a:r>
            <a:r>
              <a:rPr dirty="0" sz="1800" spc="-10">
                <a:latin typeface="Tahoma"/>
                <a:cs typeface="Tahoma"/>
              </a:rPr>
              <a:t> </a:t>
            </a:r>
            <a:r>
              <a:rPr dirty="0" sz="1800" spc="90">
                <a:latin typeface="Tahoma"/>
                <a:cs typeface="Tahoma"/>
              </a:rPr>
              <a:t>Dashboard</a:t>
            </a:r>
            <a:r>
              <a:rPr dirty="0" sz="1800" spc="-10">
                <a:latin typeface="Tahoma"/>
                <a:cs typeface="Tahoma"/>
              </a:rPr>
              <a:t> </a:t>
            </a:r>
            <a:r>
              <a:rPr dirty="0" sz="1800" spc="50">
                <a:latin typeface="Tahoma"/>
                <a:cs typeface="Tahoma"/>
              </a:rPr>
              <a:t>is</a:t>
            </a:r>
            <a:r>
              <a:rPr dirty="0" sz="1800" spc="-1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a</a:t>
            </a:r>
            <a:r>
              <a:rPr dirty="0" sz="1800" spc="-10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comprehensive</a:t>
            </a:r>
            <a:r>
              <a:rPr dirty="0" sz="1800" spc="-10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customer</a:t>
            </a:r>
            <a:r>
              <a:rPr dirty="0" sz="1800" spc="-10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platform</a:t>
            </a:r>
            <a:r>
              <a:rPr dirty="0" sz="1800" spc="-15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that</a:t>
            </a:r>
            <a:r>
              <a:rPr dirty="0" sz="1800" spc="-10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provides</a:t>
            </a:r>
            <a:r>
              <a:rPr dirty="0" sz="1800" spc="-1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real-</a:t>
            </a:r>
            <a:r>
              <a:rPr dirty="0" sz="1800" spc="60">
                <a:latin typeface="Tahoma"/>
                <a:cs typeface="Tahoma"/>
              </a:rPr>
              <a:t>time </a:t>
            </a:r>
            <a:r>
              <a:rPr dirty="0" sz="1800" spc="50">
                <a:latin typeface="Tahoma"/>
                <a:cs typeface="Tahoma"/>
              </a:rPr>
              <a:t>visibility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into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50">
                <a:latin typeface="Tahoma"/>
                <a:cs typeface="Tahoma"/>
              </a:rPr>
              <a:t>all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your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shipments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in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a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70">
                <a:latin typeface="Tahoma"/>
                <a:cs typeface="Tahoma"/>
              </a:rPr>
              <a:t>centralized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location.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With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65">
                <a:latin typeface="Tahoma"/>
                <a:cs typeface="Tahoma"/>
              </a:rPr>
              <a:t>this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user-</a:t>
            </a:r>
            <a:r>
              <a:rPr dirty="0" sz="1800" spc="70">
                <a:latin typeface="Tahoma"/>
                <a:cs typeface="Tahoma"/>
              </a:rPr>
              <a:t>friendly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tool,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you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40">
                <a:latin typeface="Tahoma"/>
                <a:cs typeface="Tahoma"/>
              </a:rPr>
              <a:t>can </a:t>
            </a:r>
            <a:r>
              <a:rPr dirty="0" sz="1800" spc="50">
                <a:latin typeface="Tahoma"/>
                <a:cs typeface="Tahoma"/>
              </a:rPr>
              <a:t>easily</a:t>
            </a:r>
            <a:r>
              <a:rPr dirty="0" sz="1800" spc="-35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track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90">
                <a:latin typeface="Tahoma"/>
                <a:cs typeface="Tahoma"/>
              </a:rPr>
              <a:t>and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100">
                <a:latin typeface="Tahoma"/>
                <a:cs typeface="Tahoma"/>
              </a:rPr>
              <a:t>monitor</a:t>
            </a:r>
            <a:r>
              <a:rPr dirty="0" sz="1800" spc="-35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your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shipments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90">
                <a:latin typeface="Tahoma"/>
                <a:cs typeface="Tahoma"/>
              </a:rPr>
              <a:t>and</a:t>
            </a:r>
            <a:r>
              <a:rPr dirty="0" sz="1800" spc="-35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containers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50">
                <a:latin typeface="Tahoma"/>
                <a:cs typeface="Tahoma"/>
              </a:rPr>
              <a:t>anytime,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seven</a:t>
            </a:r>
            <a:r>
              <a:rPr dirty="0" sz="1800" spc="-35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days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a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week.</a:t>
            </a:r>
            <a:r>
              <a:rPr dirty="0" sz="1800" spc="-35">
                <a:latin typeface="Tahoma"/>
                <a:cs typeface="Tahoma"/>
              </a:rPr>
              <a:t> </a:t>
            </a:r>
            <a:r>
              <a:rPr dirty="0" sz="1800" spc="-50">
                <a:latin typeface="Tahoma"/>
                <a:cs typeface="Tahoma"/>
              </a:rPr>
              <a:t>It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70">
                <a:latin typeface="Tahoma"/>
                <a:cs typeface="Tahoma"/>
              </a:rPr>
              <a:t>offers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-50">
                <a:latin typeface="Tahoma"/>
                <a:cs typeface="Tahoma"/>
              </a:rPr>
              <a:t>a </a:t>
            </a:r>
            <a:r>
              <a:rPr dirty="0" sz="1800" spc="65">
                <a:latin typeface="Tahoma"/>
                <a:cs typeface="Tahoma"/>
              </a:rPr>
              <a:t>range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of</a:t>
            </a:r>
            <a:r>
              <a:rPr dirty="0" sz="1800" spc="-45">
                <a:latin typeface="Tahoma"/>
                <a:cs typeface="Tahoma"/>
              </a:rPr>
              <a:t> </a:t>
            </a:r>
            <a:r>
              <a:rPr dirty="0" sz="1800" spc="70">
                <a:latin typeface="Tahoma"/>
                <a:cs typeface="Tahoma"/>
              </a:rPr>
              <a:t>features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to</a:t>
            </a:r>
            <a:r>
              <a:rPr dirty="0" sz="1800" spc="-45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streamline</a:t>
            </a:r>
            <a:r>
              <a:rPr dirty="0" sz="1800" spc="-45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your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 spc="90">
                <a:latin typeface="Tahoma"/>
                <a:cs typeface="Tahoma"/>
              </a:rPr>
              <a:t>shipment</a:t>
            </a:r>
            <a:r>
              <a:rPr dirty="0" sz="1800" spc="-45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management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 spc="50">
                <a:latin typeface="Tahoma"/>
                <a:cs typeface="Tahoma"/>
              </a:rPr>
              <a:t>process.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ahoma"/>
              <a:cs typeface="Tahoma"/>
            </a:endParaRPr>
          </a:p>
          <a:p>
            <a:pPr marL="12700" marR="5080">
              <a:lnSpc>
                <a:spcPct val="114599"/>
              </a:lnSpc>
            </a:pPr>
            <a:r>
              <a:rPr dirty="0" sz="1800" spc="50">
                <a:latin typeface="Tahoma"/>
                <a:cs typeface="Tahoma"/>
              </a:rPr>
              <a:t>With</a:t>
            </a:r>
            <a:r>
              <a:rPr dirty="0" sz="1800" spc="-4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Live</a:t>
            </a:r>
            <a:r>
              <a:rPr dirty="0" sz="1800" spc="-4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Vessel</a:t>
            </a:r>
            <a:r>
              <a:rPr dirty="0" sz="1800" spc="-4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Tracking,</a:t>
            </a:r>
            <a:r>
              <a:rPr dirty="0" sz="1800" spc="-45">
                <a:latin typeface="Tahoma"/>
                <a:cs typeface="Tahoma"/>
              </a:rPr>
              <a:t> </a:t>
            </a:r>
            <a:r>
              <a:rPr dirty="0" sz="1800" spc="65">
                <a:latin typeface="Tahoma"/>
                <a:cs typeface="Tahoma"/>
              </a:rPr>
              <a:t>you</a:t>
            </a:r>
            <a:r>
              <a:rPr dirty="0" sz="1800" spc="-40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can</a:t>
            </a:r>
            <a:r>
              <a:rPr dirty="0" sz="1800" spc="-4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stay</a:t>
            </a:r>
            <a:r>
              <a:rPr dirty="0" sz="1800" spc="-40">
                <a:latin typeface="Tahoma"/>
                <a:cs typeface="Tahoma"/>
              </a:rPr>
              <a:t> </a:t>
            </a:r>
            <a:r>
              <a:rPr dirty="0" sz="1800" spc="70">
                <a:latin typeface="Tahoma"/>
                <a:cs typeface="Tahoma"/>
              </a:rPr>
              <a:t>updated</a:t>
            </a:r>
            <a:r>
              <a:rPr dirty="0" sz="1800" spc="-45">
                <a:latin typeface="Tahoma"/>
                <a:cs typeface="Tahoma"/>
              </a:rPr>
              <a:t> </a:t>
            </a:r>
            <a:r>
              <a:rPr dirty="0" sz="1800" spc="95">
                <a:latin typeface="Tahoma"/>
                <a:cs typeface="Tahoma"/>
              </a:rPr>
              <a:t>on</a:t>
            </a:r>
            <a:r>
              <a:rPr dirty="0" sz="1800" spc="-40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the</a:t>
            </a:r>
            <a:r>
              <a:rPr dirty="0" sz="1800" spc="-45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progress</a:t>
            </a:r>
            <a:r>
              <a:rPr dirty="0" sz="1800" spc="-40">
                <a:latin typeface="Tahoma"/>
                <a:cs typeface="Tahoma"/>
              </a:rPr>
              <a:t> </a:t>
            </a:r>
            <a:r>
              <a:rPr dirty="0" sz="1800" spc="65">
                <a:latin typeface="Tahoma"/>
                <a:cs typeface="Tahoma"/>
              </a:rPr>
              <a:t>of</a:t>
            </a:r>
            <a:r>
              <a:rPr dirty="0" sz="1800" spc="-45">
                <a:latin typeface="Tahoma"/>
                <a:cs typeface="Tahoma"/>
              </a:rPr>
              <a:t> </a:t>
            </a:r>
            <a:r>
              <a:rPr dirty="0" sz="1800" spc="65">
                <a:latin typeface="Tahoma"/>
                <a:cs typeface="Tahoma"/>
              </a:rPr>
              <a:t>your</a:t>
            </a:r>
            <a:r>
              <a:rPr dirty="0" sz="1800" spc="-40">
                <a:latin typeface="Tahoma"/>
                <a:cs typeface="Tahoma"/>
              </a:rPr>
              <a:t> </a:t>
            </a:r>
            <a:r>
              <a:rPr dirty="0" sz="1800" spc="65">
                <a:latin typeface="Tahoma"/>
                <a:cs typeface="Tahoma"/>
              </a:rPr>
              <a:t>shipments</a:t>
            </a:r>
            <a:r>
              <a:rPr dirty="0" sz="1800" spc="-4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as</a:t>
            </a:r>
            <a:r>
              <a:rPr dirty="0" sz="1800" spc="-40">
                <a:latin typeface="Tahoma"/>
                <a:cs typeface="Tahoma"/>
              </a:rPr>
              <a:t> </a:t>
            </a:r>
            <a:r>
              <a:rPr dirty="0" sz="1800" spc="50">
                <a:latin typeface="Tahoma"/>
                <a:cs typeface="Tahoma"/>
              </a:rPr>
              <a:t>they</a:t>
            </a:r>
            <a:r>
              <a:rPr dirty="0" sz="1800" spc="-45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travel </a:t>
            </a:r>
            <a:r>
              <a:rPr dirty="0" sz="1800" spc="50">
                <a:latin typeface="Tahoma"/>
                <a:cs typeface="Tahoma"/>
              </a:rPr>
              <a:t>across</a:t>
            </a:r>
            <a:r>
              <a:rPr dirty="0" sz="1800" spc="-35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the</a:t>
            </a:r>
            <a:r>
              <a:rPr dirty="0" sz="1800" spc="-25">
                <a:latin typeface="Tahoma"/>
                <a:cs typeface="Tahoma"/>
              </a:rPr>
              <a:t> </a:t>
            </a:r>
            <a:r>
              <a:rPr dirty="0" sz="1800" spc="65">
                <a:latin typeface="Tahoma"/>
                <a:cs typeface="Tahoma"/>
              </a:rPr>
              <a:t>ocean</a:t>
            </a:r>
            <a:r>
              <a:rPr dirty="0" sz="1800" spc="-25">
                <a:latin typeface="Tahoma"/>
                <a:cs typeface="Tahoma"/>
              </a:rPr>
              <a:t> </a:t>
            </a:r>
            <a:r>
              <a:rPr dirty="0" sz="1800" spc="65">
                <a:latin typeface="Tahoma"/>
                <a:cs typeface="Tahoma"/>
              </a:rPr>
              <a:t>between</a:t>
            </a:r>
            <a:r>
              <a:rPr dirty="0" sz="1800" spc="-2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ports.</a:t>
            </a:r>
            <a:r>
              <a:rPr dirty="0" sz="1800" spc="-25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You</a:t>
            </a:r>
            <a:r>
              <a:rPr dirty="0" sz="1800" spc="-2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receive</a:t>
            </a:r>
            <a:r>
              <a:rPr dirty="0" sz="1800" spc="-25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timely</a:t>
            </a:r>
            <a:r>
              <a:rPr dirty="0" sz="1800" spc="-2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ETAs</a:t>
            </a:r>
            <a:r>
              <a:rPr dirty="0" sz="1800" spc="-25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from</a:t>
            </a:r>
            <a:r>
              <a:rPr dirty="0" sz="1800" spc="-25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the</a:t>
            </a:r>
            <a:r>
              <a:rPr dirty="0" sz="1800" spc="-25">
                <a:latin typeface="Tahoma"/>
                <a:cs typeface="Tahoma"/>
              </a:rPr>
              <a:t> </a:t>
            </a:r>
            <a:r>
              <a:rPr dirty="0" sz="1800" spc="50">
                <a:latin typeface="Tahoma"/>
                <a:cs typeface="Tahoma"/>
              </a:rPr>
              <a:t>ship's</a:t>
            </a:r>
            <a:r>
              <a:rPr dirty="0" sz="1800" spc="-2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captain,</a:t>
            </a:r>
            <a:r>
              <a:rPr dirty="0" sz="1800" spc="-25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ensuring</a:t>
            </a:r>
            <a:r>
              <a:rPr dirty="0" sz="1800" spc="-25">
                <a:latin typeface="Tahoma"/>
                <a:cs typeface="Tahoma"/>
              </a:rPr>
              <a:t> </a:t>
            </a:r>
            <a:r>
              <a:rPr dirty="0" sz="1800" spc="65">
                <a:latin typeface="Tahoma"/>
                <a:cs typeface="Tahoma"/>
              </a:rPr>
              <a:t>you</a:t>
            </a:r>
            <a:r>
              <a:rPr dirty="0" sz="1800" spc="-20">
                <a:latin typeface="Tahoma"/>
                <a:cs typeface="Tahoma"/>
              </a:rPr>
              <a:t> have </a:t>
            </a:r>
            <a:r>
              <a:rPr dirty="0" sz="1800" spc="55">
                <a:latin typeface="Tahoma"/>
                <a:cs typeface="Tahoma"/>
              </a:rPr>
              <a:t>the</a:t>
            </a:r>
            <a:r>
              <a:rPr dirty="0" sz="1800" spc="-10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most</a:t>
            </a:r>
            <a:r>
              <a:rPr dirty="0" sz="1800" spc="-1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accurate</a:t>
            </a:r>
            <a:r>
              <a:rPr dirty="0" sz="1800" spc="-10">
                <a:latin typeface="Tahoma"/>
                <a:cs typeface="Tahoma"/>
              </a:rPr>
              <a:t> </a:t>
            </a:r>
            <a:r>
              <a:rPr dirty="0" sz="1800" spc="70">
                <a:latin typeface="Tahoma"/>
                <a:cs typeface="Tahoma"/>
              </a:rPr>
              <a:t>information</a:t>
            </a:r>
            <a:r>
              <a:rPr dirty="0" sz="1800" spc="-1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at</a:t>
            </a:r>
            <a:r>
              <a:rPr dirty="0" sz="1800" spc="-10">
                <a:latin typeface="Tahoma"/>
                <a:cs typeface="Tahoma"/>
              </a:rPr>
              <a:t> </a:t>
            </a:r>
            <a:r>
              <a:rPr dirty="0" sz="1800" spc="65">
                <a:latin typeface="Tahoma"/>
                <a:cs typeface="Tahoma"/>
              </a:rPr>
              <a:t>your</a:t>
            </a:r>
            <a:r>
              <a:rPr dirty="0" sz="1800" spc="-10">
                <a:latin typeface="Tahoma"/>
                <a:cs typeface="Tahoma"/>
              </a:rPr>
              <a:t> fingertips.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197982" y="417100"/>
            <a:ext cx="9171940" cy="76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31415" marR="5080" indent="-2419350">
              <a:lnSpc>
                <a:spcPct val="116100"/>
              </a:lnSpc>
              <a:spcBef>
                <a:spcPts val="100"/>
              </a:spcBef>
            </a:pPr>
            <a:r>
              <a:rPr dirty="0" sz="2100" spc="-200">
                <a:latin typeface="Arial Black"/>
                <a:cs typeface="Arial Black"/>
              </a:rPr>
              <a:t>A</a:t>
            </a:r>
            <a:r>
              <a:rPr dirty="0" sz="2100" spc="-40">
                <a:latin typeface="Arial Black"/>
                <a:cs typeface="Arial Black"/>
              </a:rPr>
              <a:t> </a:t>
            </a:r>
            <a:r>
              <a:rPr dirty="0" sz="2100" spc="-114">
                <a:latin typeface="Arial Black"/>
                <a:cs typeface="Arial Black"/>
              </a:rPr>
              <a:t>MODERN</a:t>
            </a:r>
            <a:r>
              <a:rPr dirty="0" sz="2100" spc="-40">
                <a:latin typeface="Arial Black"/>
                <a:cs typeface="Arial Black"/>
              </a:rPr>
              <a:t> </a:t>
            </a:r>
            <a:r>
              <a:rPr dirty="0" sz="2100" spc="-160">
                <a:latin typeface="Arial Black"/>
                <a:cs typeface="Arial Black"/>
              </a:rPr>
              <a:t>DIGITAL</a:t>
            </a:r>
            <a:r>
              <a:rPr dirty="0" sz="2100" spc="-40">
                <a:latin typeface="Arial Black"/>
                <a:cs typeface="Arial Black"/>
              </a:rPr>
              <a:t> </a:t>
            </a:r>
            <a:r>
              <a:rPr dirty="0" sz="2100" spc="-229">
                <a:latin typeface="Arial Black"/>
                <a:cs typeface="Arial Black"/>
              </a:rPr>
              <a:t>EXPERIENCE</a:t>
            </a:r>
            <a:r>
              <a:rPr dirty="0" sz="2100" spc="-40">
                <a:latin typeface="Arial Black"/>
                <a:cs typeface="Arial Black"/>
              </a:rPr>
              <a:t> </a:t>
            </a:r>
            <a:r>
              <a:rPr dirty="0" sz="2100" spc="-185">
                <a:latin typeface="Arial Black"/>
                <a:cs typeface="Arial Black"/>
              </a:rPr>
              <a:t>TO</a:t>
            </a:r>
            <a:r>
              <a:rPr dirty="0" sz="2100" spc="-40">
                <a:latin typeface="Arial Black"/>
                <a:cs typeface="Arial Black"/>
              </a:rPr>
              <a:t> </a:t>
            </a:r>
            <a:r>
              <a:rPr dirty="0" sz="2100" spc="-215">
                <a:latin typeface="Arial Black"/>
                <a:cs typeface="Arial Black"/>
              </a:rPr>
              <a:t>HELP</a:t>
            </a:r>
            <a:r>
              <a:rPr dirty="0" sz="2100" spc="-40">
                <a:latin typeface="Arial Black"/>
                <a:cs typeface="Arial Black"/>
              </a:rPr>
              <a:t> </a:t>
            </a:r>
            <a:r>
              <a:rPr dirty="0" sz="2100" spc="-175">
                <a:latin typeface="Arial Black"/>
                <a:cs typeface="Arial Black"/>
              </a:rPr>
              <a:t>YOU</a:t>
            </a:r>
            <a:r>
              <a:rPr dirty="0" sz="2100" spc="-40">
                <a:latin typeface="Arial Black"/>
                <a:cs typeface="Arial Black"/>
              </a:rPr>
              <a:t> </a:t>
            </a:r>
            <a:r>
              <a:rPr dirty="0" sz="2100" spc="-130">
                <a:latin typeface="Arial Black"/>
                <a:cs typeface="Arial Black"/>
              </a:rPr>
              <a:t>PLAN,</a:t>
            </a:r>
            <a:r>
              <a:rPr dirty="0" sz="2100" spc="-40">
                <a:latin typeface="Arial Black"/>
                <a:cs typeface="Arial Black"/>
              </a:rPr>
              <a:t> </a:t>
            </a:r>
            <a:r>
              <a:rPr dirty="0" sz="2100" spc="-150">
                <a:latin typeface="Arial Black"/>
                <a:cs typeface="Arial Black"/>
              </a:rPr>
              <a:t>MANAGE</a:t>
            </a:r>
            <a:r>
              <a:rPr dirty="0" sz="2100" spc="-40">
                <a:latin typeface="Arial Black"/>
                <a:cs typeface="Arial Black"/>
              </a:rPr>
              <a:t> </a:t>
            </a:r>
            <a:r>
              <a:rPr dirty="0" sz="2100" spc="-25">
                <a:latin typeface="Arial Black"/>
                <a:cs typeface="Arial Black"/>
              </a:rPr>
              <a:t>AND </a:t>
            </a:r>
            <a:r>
              <a:rPr dirty="0" sz="2100" spc="-165">
                <a:latin typeface="Arial Black"/>
                <a:cs typeface="Arial Black"/>
              </a:rPr>
              <a:t>OPTIMIZE</a:t>
            </a:r>
            <a:r>
              <a:rPr dirty="0" sz="2100" spc="-30">
                <a:latin typeface="Arial Black"/>
                <a:cs typeface="Arial Black"/>
              </a:rPr>
              <a:t> </a:t>
            </a:r>
            <a:r>
              <a:rPr dirty="0" sz="2100" spc="-190">
                <a:latin typeface="Arial Black"/>
                <a:cs typeface="Arial Black"/>
              </a:rPr>
              <a:t>YOUR</a:t>
            </a:r>
            <a:r>
              <a:rPr dirty="0" sz="2100" spc="-25">
                <a:latin typeface="Arial Black"/>
                <a:cs typeface="Arial Black"/>
              </a:rPr>
              <a:t> </a:t>
            </a:r>
            <a:r>
              <a:rPr dirty="0" sz="2100" spc="-225">
                <a:latin typeface="Arial Black"/>
                <a:cs typeface="Arial Black"/>
              </a:rPr>
              <a:t>SUPPLY</a:t>
            </a:r>
            <a:r>
              <a:rPr dirty="0" sz="2100" spc="-25">
                <a:latin typeface="Arial Black"/>
                <a:cs typeface="Arial Black"/>
              </a:rPr>
              <a:t> </a:t>
            </a:r>
            <a:r>
              <a:rPr dirty="0" sz="2100" spc="-10">
                <a:latin typeface="Arial Black"/>
                <a:cs typeface="Arial Black"/>
              </a:rPr>
              <a:t>CHAIN.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492469" y="6861296"/>
            <a:ext cx="996950" cy="615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7155" marR="5080" indent="-85090">
              <a:lnSpc>
                <a:spcPct val="129200"/>
              </a:lnSpc>
              <a:spcBef>
                <a:spcPts val="100"/>
              </a:spcBef>
            </a:pPr>
            <a:r>
              <a:rPr dirty="0" sz="1500" spc="-70">
                <a:latin typeface="Arial Black"/>
                <a:cs typeface="Arial Black"/>
              </a:rPr>
              <a:t>Real-</a:t>
            </a:r>
            <a:r>
              <a:rPr dirty="0" sz="1500" spc="-85">
                <a:latin typeface="Arial Black"/>
                <a:cs typeface="Arial Black"/>
              </a:rPr>
              <a:t>Time </a:t>
            </a:r>
            <a:r>
              <a:rPr dirty="0" sz="1500" spc="-30">
                <a:latin typeface="Arial Black"/>
                <a:cs typeface="Arial Black"/>
              </a:rPr>
              <a:t>Visibility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147819" y="6861296"/>
            <a:ext cx="1195705" cy="615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0335" marR="5080" indent="-128270">
              <a:lnSpc>
                <a:spcPct val="129200"/>
              </a:lnSpc>
              <a:spcBef>
                <a:spcPts val="100"/>
              </a:spcBef>
            </a:pPr>
            <a:r>
              <a:rPr dirty="0" sz="1500" spc="-10">
                <a:latin typeface="Arial Black"/>
                <a:cs typeface="Arial Black"/>
              </a:rPr>
              <a:t>On-</a:t>
            </a:r>
            <a:r>
              <a:rPr dirty="0" sz="1500" spc="-45">
                <a:latin typeface="Arial Black"/>
                <a:cs typeface="Arial Black"/>
              </a:rPr>
              <a:t>Demand </a:t>
            </a:r>
            <a:r>
              <a:rPr dirty="0" sz="1500" spc="-10">
                <a:latin typeface="Arial Black"/>
                <a:cs typeface="Arial Black"/>
              </a:rPr>
              <a:t>Reporting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872671" y="6861296"/>
            <a:ext cx="1308735" cy="615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0330">
              <a:lnSpc>
                <a:spcPct val="129200"/>
              </a:lnSpc>
              <a:spcBef>
                <a:spcPts val="100"/>
              </a:spcBef>
            </a:pPr>
            <a:r>
              <a:rPr dirty="0" sz="1500" spc="-10">
                <a:latin typeface="Arial Black"/>
                <a:cs typeface="Arial Black"/>
              </a:rPr>
              <a:t>Automatic </a:t>
            </a:r>
            <a:r>
              <a:rPr dirty="0" sz="1500" spc="-45">
                <a:latin typeface="Arial Black"/>
                <a:cs typeface="Arial Black"/>
              </a:rPr>
              <a:t>Notifications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323466" y="6861296"/>
            <a:ext cx="1281430" cy="615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6225" marR="5080" indent="-264160">
              <a:lnSpc>
                <a:spcPct val="129200"/>
              </a:lnSpc>
              <a:spcBef>
                <a:spcPts val="100"/>
              </a:spcBef>
            </a:pPr>
            <a:r>
              <a:rPr dirty="0" sz="1500" spc="-60">
                <a:latin typeface="Arial Black"/>
                <a:cs typeface="Arial Black"/>
              </a:rPr>
              <a:t>Personalized </a:t>
            </a:r>
            <a:r>
              <a:rPr dirty="0" sz="1500" spc="-10">
                <a:latin typeface="Arial Black"/>
                <a:cs typeface="Arial Black"/>
              </a:rPr>
              <a:t>Support</a:t>
            </a:r>
            <a:endParaRPr sz="1500">
              <a:latin typeface="Arial Black"/>
              <a:cs typeface="Arial Black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13073" y="9288854"/>
            <a:ext cx="1943099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2218690" cy="10287000"/>
          </a:xfrm>
          <a:custGeom>
            <a:avLst/>
            <a:gdLst/>
            <a:ahLst/>
            <a:cxnLst/>
            <a:rect l="l" t="t" r="r" b="b"/>
            <a:pathLst>
              <a:path w="2218690" h="10287000">
                <a:moveTo>
                  <a:pt x="0" y="10286999"/>
                </a:moveTo>
                <a:lnTo>
                  <a:pt x="2218537" y="10286999"/>
                </a:lnTo>
                <a:lnTo>
                  <a:pt x="2218537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000000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2073" y="2084742"/>
            <a:ext cx="3152775" cy="235267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84418" y="2084742"/>
            <a:ext cx="3181350" cy="235267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82422" y="7057228"/>
            <a:ext cx="371475" cy="2543175"/>
          </a:xfrm>
          <a:prstGeom prst="rect">
            <a:avLst/>
          </a:prstGeom>
        </p:spPr>
        <p:txBody>
          <a:bodyPr wrap="square" lIns="0" tIns="298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2000" spc="155">
                <a:latin typeface="Tahoma"/>
                <a:cs typeface="Tahoma"/>
              </a:rPr>
              <a:t>World</a:t>
            </a:r>
            <a:r>
              <a:rPr dirty="0" sz="2000" spc="95">
                <a:latin typeface="Tahoma"/>
                <a:cs typeface="Tahoma"/>
              </a:rPr>
              <a:t> </a:t>
            </a:r>
            <a:r>
              <a:rPr dirty="0" sz="2000" spc="135">
                <a:latin typeface="Tahoma"/>
                <a:cs typeface="Tahoma"/>
              </a:rPr>
              <a:t>Cargo</a:t>
            </a:r>
            <a:r>
              <a:rPr dirty="0" sz="2000" spc="100">
                <a:latin typeface="Tahoma"/>
                <a:cs typeface="Tahoma"/>
              </a:rPr>
              <a:t> </a:t>
            </a:r>
            <a:r>
              <a:rPr dirty="0" sz="2000" spc="114">
                <a:latin typeface="Tahoma"/>
                <a:cs typeface="Tahoma"/>
              </a:rPr>
              <a:t>Pacific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394874" y="5019610"/>
            <a:ext cx="5167630" cy="283527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dirty="0" sz="1800">
                <a:latin typeface="Arial Black"/>
                <a:cs typeface="Arial Black"/>
              </a:rPr>
              <a:t>Alerts</a:t>
            </a:r>
            <a:r>
              <a:rPr dirty="0" sz="1800" spc="25">
                <a:latin typeface="Arial Black"/>
                <a:cs typeface="Arial Black"/>
              </a:rPr>
              <a:t> </a:t>
            </a:r>
            <a:r>
              <a:rPr dirty="0" sz="1800" spc="-260">
                <a:latin typeface="Arial Black"/>
                <a:cs typeface="Arial Black"/>
              </a:rPr>
              <a:t>&amp;</a:t>
            </a:r>
            <a:r>
              <a:rPr dirty="0" sz="1800" spc="80">
                <a:latin typeface="Arial Black"/>
                <a:cs typeface="Arial Black"/>
              </a:rPr>
              <a:t> </a:t>
            </a:r>
            <a:r>
              <a:rPr dirty="0" sz="1800" spc="-10">
                <a:latin typeface="Arial Black"/>
                <a:cs typeface="Arial Black"/>
              </a:rPr>
              <a:t>Notifications</a:t>
            </a:r>
            <a:endParaRPr sz="1800">
              <a:latin typeface="Arial Black"/>
              <a:cs typeface="Arial Black"/>
            </a:endParaRPr>
          </a:p>
          <a:p>
            <a:pPr algn="ctr" marL="12700" marR="5080">
              <a:lnSpc>
                <a:spcPts val="3829"/>
              </a:lnSpc>
              <a:spcBef>
                <a:spcPts val="1315"/>
              </a:spcBef>
            </a:pPr>
            <a:r>
              <a:rPr dirty="0" sz="3200" spc="-110">
                <a:latin typeface="Arial Black"/>
                <a:cs typeface="Arial Black"/>
              </a:rPr>
              <a:t>Instantly</a:t>
            </a:r>
            <a:r>
              <a:rPr dirty="0" sz="3200" spc="-165">
                <a:latin typeface="Arial Black"/>
                <a:cs typeface="Arial Black"/>
              </a:rPr>
              <a:t> </a:t>
            </a:r>
            <a:r>
              <a:rPr dirty="0" sz="3200" spc="-254">
                <a:latin typeface="Arial Black"/>
                <a:cs typeface="Arial Black"/>
              </a:rPr>
              <a:t>Know</a:t>
            </a:r>
            <a:r>
              <a:rPr dirty="0" sz="3200" spc="-165">
                <a:latin typeface="Arial Black"/>
                <a:cs typeface="Arial Black"/>
              </a:rPr>
              <a:t> </a:t>
            </a:r>
            <a:r>
              <a:rPr dirty="0" sz="3200" spc="-30">
                <a:latin typeface="Arial Black"/>
                <a:cs typeface="Arial Black"/>
              </a:rPr>
              <a:t>Of</a:t>
            </a:r>
            <a:r>
              <a:rPr dirty="0" sz="3200" spc="-165">
                <a:latin typeface="Arial Black"/>
                <a:cs typeface="Arial Black"/>
              </a:rPr>
              <a:t> </a:t>
            </a:r>
            <a:r>
              <a:rPr dirty="0" sz="3200" spc="-155">
                <a:latin typeface="Arial Black"/>
                <a:cs typeface="Arial Black"/>
              </a:rPr>
              <a:t>Status </a:t>
            </a:r>
            <a:r>
              <a:rPr dirty="0" sz="3200" spc="-80">
                <a:latin typeface="Arial Black"/>
                <a:cs typeface="Arial Black"/>
              </a:rPr>
              <a:t>Changes</a:t>
            </a:r>
            <a:endParaRPr sz="3200">
              <a:latin typeface="Arial Black"/>
              <a:cs typeface="Arial Black"/>
            </a:endParaRPr>
          </a:p>
          <a:p>
            <a:pPr algn="ctr" marL="786765" marR="778510" indent="-1270">
              <a:lnSpc>
                <a:spcPct val="128499"/>
              </a:lnSpc>
              <a:spcBef>
                <a:spcPts val="1995"/>
              </a:spcBef>
            </a:pPr>
            <a:r>
              <a:rPr dirty="0" sz="1800" spc="70">
                <a:latin typeface="Tahoma"/>
                <a:cs typeface="Tahoma"/>
              </a:rPr>
              <a:t>Never</a:t>
            </a:r>
            <a:r>
              <a:rPr dirty="0" sz="1800" spc="10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be</a:t>
            </a:r>
            <a:r>
              <a:rPr dirty="0" sz="1800" spc="1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caught</a:t>
            </a:r>
            <a:r>
              <a:rPr dirty="0" sz="1800" spc="1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off-</a:t>
            </a:r>
            <a:r>
              <a:rPr dirty="0" sz="1800" spc="55">
                <a:latin typeface="Tahoma"/>
                <a:cs typeface="Tahoma"/>
              </a:rPr>
              <a:t>guard</a:t>
            </a:r>
            <a:r>
              <a:rPr dirty="0" sz="1800" spc="15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again, </a:t>
            </a:r>
            <a:r>
              <a:rPr dirty="0" sz="1800" spc="85">
                <a:latin typeface="Tahoma"/>
                <a:cs typeface="Tahoma"/>
              </a:rPr>
              <a:t>and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 spc="65">
                <a:latin typeface="Tahoma"/>
                <a:cs typeface="Tahoma"/>
              </a:rPr>
              <a:t>keep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 spc="50">
                <a:latin typeface="Tahoma"/>
                <a:cs typeface="Tahoma"/>
              </a:rPr>
              <a:t>everyone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 spc="85">
                <a:latin typeface="Tahoma"/>
                <a:cs typeface="Tahoma"/>
              </a:rPr>
              <a:t>informed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 spc="35">
                <a:latin typeface="Tahoma"/>
                <a:cs typeface="Tahoma"/>
              </a:rPr>
              <a:t>with </a:t>
            </a:r>
            <a:r>
              <a:rPr dirty="0" sz="1800" spc="55">
                <a:latin typeface="Tahoma"/>
                <a:cs typeface="Tahoma"/>
              </a:rPr>
              <a:t>the</a:t>
            </a:r>
            <a:r>
              <a:rPr dirty="0" sz="1800" spc="3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latest</a:t>
            </a:r>
            <a:r>
              <a:rPr dirty="0" sz="1800" spc="35">
                <a:latin typeface="Tahoma"/>
                <a:cs typeface="Tahoma"/>
              </a:rPr>
              <a:t> </a:t>
            </a:r>
            <a:r>
              <a:rPr dirty="0" sz="1800" spc="45">
                <a:latin typeface="Tahoma"/>
                <a:cs typeface="Tahoma"/>
              </a:rPr>
              <a:t>information.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273097" y="4673742"/>
            <a:ext cx="4604385" cy="3533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147445" marR="1139825">
              <a:lnSpc>
                <a:spcPct val="128499"/>
              </a:lnSpc>
              <a:spcBef>
                <a:spcPts val="100"/>
              </a:spcBef>
            </a:pPr>
            <a:r>
              <a:rPr dirty="0" sz="1800" spc="-40">
                <a:latin typeface="Arial Black"/>
                <a:cs typeface="Arial Black"/>
              </a:rPr>
              <a:t>Seamless</a:t>
            </a:r>
            <a:r>
              <a:rPr dirty="0" sz="1800" spc="-95">
                <a:latin typeface="Arial Black"/>
                <a:cs typeface="Arial Black"/>
              </a:rPr>
              <a:t> </a:t>
            </a:r>
            <a:r>
              <a:rPr dirty="0" sz="1800" spc="-30">
                <a:latin typeface="Arial Black"/>
                <a:cs typeface="Arial Black"/>
              </a:rPr>
              <a:t>Customs </a:t>
            </a:r>
            <a:r>
              <a:rPr dirty="0" sz="1800" spc="-10">
                <a:latin typeface="Arial Black"/>
                <a:cs typeface="Arial Black"/>
              </a:rPr>
              <a:t>Declaration</a:t>
            </a:r>
            <a:endParaRPr sz="1800">
              <a:latin typeface="Arial Black"/>
              <a:cs typeface="Arial Black"/>
            </a:endParaRPr>
          </a:p>
          <a:p>
            <a:pPr algn="ctr" marL="12700" marR="5080">
              <a:lnSpc>
                <a:spcPts val="3829"/>
              </a:lnSpc>
              <a:spcBef>
                <a:spcPts val="1315"/>
              </a:spcBef>
            </a:pPr>
            <a:r>
              <a:rPr dirty="0" sz="3200" spc="-215">
                <a:latin typeface="Arial Black"/>
                <a:cs typeface="Arial Black"/>
              </a:rPr>
              <a:t>Fast,</a:t>
            </a:r>
            <a:r>
              <a:rPr dirty="0" sz="3200" spc="-140">
                <a:latin typeface="Arial Black"/>
                <a:cs typeface="Arial Black"/>
              </a:rPr>
              <a:t> </a:t>
            </a:r>
            <a:r>
              <a:rPr dirty="0" sz="3200" spc="-155">
                <a:latin typeface="Arial Black"/>
                <a:cs typeface="Arial Black"/>
              </a:rPr>
              <a:t>Smooth</a:t>
            </a:r>
            <a:r>
              <a:rPr dirty="0" sz="3200" spc="-135">
                <a:latin typeface="Arial Black"/>
                <a:cs typeface="Arial Black"/>
              </a:rPr>
              <a:t> </a:t>
            </a:r>
            <a:r>
              <a:rPr dirty="0" sz="3200" spc="-175">
                <a:latin typeface="Arial Black"/>
                <a:cs typeface="Arial Black"/>
              </a:rPr>
              <a:t>Customs </a:t>
            </a:r>
            <a:r>
              <a:rPr dirty="0" sz="3200" spc="-90">
                <a:latin typeface="Arial Black"/>
                <a:cs typeface="Arial Black"/>
              </a:rPr>
              <a:t>Clearance</a:t>
            </a:r>
            <a:endParaRPr sz="3200">
              <a:latin typeface="Arial Black"/>
              <a:cs typeface="Arial Black"/>
            </a:endParaRPr>
          </a:p>
          <a:p>
            <a:pPr algn="ctr" marL="445770" marR="438150" indent="-635">
              <a:lnSpc>
                <a:spcPct val="128499"/>
              </a:lnSpc>
              <a:spcBef>
                <a:spcPts val="1995"/>
              </a:spcBef>
            </a:pPr>
            <a:r>
              <a:rPr dirty="0" sz="1800">
                <a:latin typeface="Tahoma"/>
                <a:cs typeface="Tahoma"/>
              </a:rPr>
              <a:t>View</a:t>
            </a:r>
            <a:r>
              <a:rPr dirty="0" sz="1800" spc="-45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documents,</a:t>
            </a:r>
            <a:r>
              <a:rPr dirty="0" sz="1800" spc="-40">
                <a:latin typeface="Tahoma"/>
                <a:cs typeface="Tahoma"/>
              </a:rPr>
              <a:t> </a:t>
            </a:r>
            <a:r>
              <a:rPr dirty="0" sz="1800" spc="50">
                <a:latin typeface="Tahoma"/>
                <a:cs typeface="Tahoma"/>
              </a:rPr>
              <a:t>status</a:t>
            </a:r>
            <a:r>
              <a:rPr dirty="0" sz="1800" spc="-45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updates, </a:t>
            </a:r>
            <a:r>
              <a:rPr dirty="0" sz="1800" spc="85">
                <a:latin typeface="Tahoma"/>
                <a:cs typeface="Tahoma"/>
              </a:rPr>
              <a:t>and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95">
                <a:latin typeface="Tahoma"/>
                <a:cs typeface="Tahoma"/>
              </a:rPr>
              <a:t>more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70">
                <a:latin typeface="Tahoma"/>
                <a:cs typeface="Tahoma"/>
              </a:rPr>
              <a:t>to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get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65">
                <a:latin typeface="Tahoma"/>
                <a:cs typeface="Tahoma"/>
              </a:rPr>
              <a:t>your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goods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40">
                <a:latin typeface="Tahoma"/>
                <a:cs typeface="Tahoma"/>
              </a:rPr>
              <a:t>across </a:t>
            </a:r>
            <a:r>
              <a:rPr dirty="0" sz="1800" spc="55">
                <a:latin typeface="Tahoma"/>
                <a:cs typeface="Tahoma"/>
              </a:rPr>
              <a:t>the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finish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line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 spc="70">
                <a:latin typeface="Tahoma"/>
                <a:cs typeface="Tahoma"/>
              </a:rPr>
              <a:t>to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their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40">
                <a:latin typeface="Tahoma"/>
                <a:cs typeface="Tahoma"/>
              </a:rPr>
              <a:t>final </a:t>
            </a:r>
            <a:r>
              <a:rPr dirty="0" sz="1800" spc="-10">
                <a:latin typeface="Tahoma"/>
                <a:cs typeface="Tahoma"/>
              </a:rPr>
              <a:t>destination.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13073" y="9288854"/>
            <a:ext cx="1943099" cy="8572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540889" y="1518563"/>
            <a:ext cx="4800600" cy="7743825"/>
          </a:xfrm>
          <a:custGeom>
            <a:avLst/>
            <a:gdLst/>
            <a:ahLst/>
            <a:cxnLst/>
            <a:rect l="l" t="t" r="r" b="b"/>
            <a:pathLst>
              <a:path w="4800600" h="7743825">
                <a:moveTo>
                  <a:pt x="4800600" y="0"/>
                </a:moveTo>
                <a:lnTo>
                  <a:pt x="0" y="0"/>
                </a:lnTo>
                <a:lnTo>
                  <a:pt x="0" y="7743825"/>
                </a:lnTo>
                <a:lnTo>
                  <a:pt x="4800600" y="7743825"/>
                </a:lnTo>
                <a:lnTo>
                  <a:pt x="4800600" y="0"/>
                </a:lnTo>
                <a:close/>
              </a:path>
            </a:pathLst>
          </a:custGeom>
          <a:solidFill>
            <a:srgbClr val="000000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023079" y="2656211"/>
            <a:ext cx="7190740" cy="270002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 marR="5080">
              <a:lnSpc>
                <a:spcPts val="10500"/>
              </a:lnSpc>
              <a:spcBef>
                <a:spcPts val="300"/>
              </a:spcBef>
            </a:pPr>
            <a:r>
              <a:rPr dirty="0" sz="8800" spc="-25">
                <a:latin typeface="Arial Black"/>
                <a:cs typeface="Arial Black"/>
              </a:rPr>
              <a:t>Our </a:t>
            </a:r>
            <a:r>
              <a:rPr dirty="0" sz="8800" spc="-434">
                <a:latin typeface="Arial Black"/>
                <a:cs typeface="Arial Black"/>
              </a:rPr>
              <a:t>Partnerships</a:t>
            </a:r>
            <a:endParaRPr sz="8800">
              <a:latin typeface="Arial Black"/>
              <a:cs typeface="Arial Black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26286" y="7324404"/>
            <a:ext cx="371475" cy="2543175"/>
          </a:xfrm>
          <a:prstGeom prst="rect">
            <a:avLst/>
          </a:prstGeom>
        </p:spPr>
        <p:txBody>
          <a:bodyPr wrap="square" lIns="0" tIns="298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2000" spc="155">
                <a:latin typeface="Tahoma"/>
                <a:cs typeface="Tahoma"/>
              </a:rPr>
              <a:t>World</a:t>
            </a:r>
            <a:r>
              <a:rPr dirty="0" sz="2000" spc="95">
                <a:latin typeface="Tahoma"/>
                <a:cs typeface="Tahoma"/>
              </a:rPr>
              <a:t> </a:t>
            </a:r>
            <a:r>
              <a:rPr dirty="0" sz="2000" spc="135">
                <a:latin typeface="Tahoma"/>
                <a:cs typeface="Tahoma"/>
              </a:rPr>
              <a:t>Cargo</a:t>
            </a:r>
            <a:r>
              <a:rPr dirty="0" sz="2000" spc="100">
                <a:latin typeface="Tahoma"/>
                <a:cs typeface="Tahoma"/>
              </a:rPr>
              <a:t> </a:t>
            </a:r>
            <a:r>
              <a:rPr dirty="0" sz="2000" spc="114">
                <a:latin typeface="Tahoma"/>
                <a:cs typeface="Tahoma"/>
              </a:rPr>
              <a:t>Pacific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7589" y="6764433"/>
            <a:ext cx="2141587" cy="82548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01159" y="8071158"/>
            <a:ext cx="1168079" cy="101917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55299" y="4542040"/>
            <a:ext cx="2026350" cy="119062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6854" y="4784534"/>
            <a:ext cx="2167926" cy="95352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594779" y="2981147"/>
            <a:ext cx="2325394" cy="126682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574648" y="6458915"/>
            <a:ext cx="2028824" cy="1015388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43335" y="1235151"/>
            <a:ext cx="1847849" cy="1238237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031677" y="8138327"/>
            <a:ext cx="2276474" cy="1015928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8576" y="2808122"/>
            <a:ext cx="2428874" cy="106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mnui_mmG</dc:creator>
  <cp:keywords>DAFlvR0snFo,BADuRceOKfc</cp:keywords>
  <dc:title>RAPPORT D'ACTIVITÉ</dc:title>
  <dcterms:created xsi:type="dcterms:W3CDTF">2023-08-01T00:41:42Z</dcterms:created>
  <dcterms:modified xsi:type="dcterms:W3CDTF">2023-08-01T00:41:42Z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2023-08-01T00:00:00Z</vt:filetime>
  </property>
  <property fmtid="{D5CDD505-2E9C-101B-9397-08002B2CF9AE}" pid="3" name="Creator">
    <vt:lpwstr>Canva</vt:lpwstr>
  </property>
  <property fmtid="{D5CDD505-2E9C-101B-9397-08002B2CF9AE}" pid="4" name="LastSaved">
    <vt:filetime>2023-08-01T00:00:00Z</vt:filetime>
  </property>
  <property fmtid="{D5CDD505-2E9C-101B-9397-08002B2CF9AE}" pid="5" name="Producer">
    <vt:lpwstr>GPL Ghostscript 9.20</vt:lpwstr>
  </property>
</Properties>
</file>